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87" r:id="rId4"/>
    <p:sldId id="288" r:id="rId5"/>
    <p:sldId id="273" r:id="rId6"/>
    <p:sldId id="272" r:id="rId7"/>
    <p:sldId id="274" r:id="rId8"/>
    <p:sldId id="271" r:id="rId9"/>
    <p:sldId id="277" r:id="rId10"/>
    <p:sldId id="261" r:id="rId11"/>
    <p:sldId id="264" r:id="rId12"/>
    <p:sldId id="283" r:id="rId13"/>
    <p:sldId id="286" r:id="rId14"/>
    <p:sldId id="284" r:id="rId15"/>
    <p:sldId id="285" r:id="rId16"/>
    <p:sldId id="290" r:id="rId17"/>
    <p:sldId id="268" r:id="rId18"/>
    <p:sldId id="289" r:id="rId19"/>
    <p:sldId id="294" r:id="rId20"/>
    <p:sldId id="292" r:id="rId21"/>
    <p:sldId id="293" r:id="rId22"/>
    <p:sldId id="267" r:id="rId23"/>
    <p:sldId id="266" r:id="rId24"/>
    <p:sldId id="265" r:id="rId25"/>
    <p:sldId id="260" r:id="rId26"/>
    <p:sldId id="278" r:id="rId27"/>
    <p:sldId id="275" r:id="rId28"/>
    <p:sldId id="280" r:id="rId29"/>
    <p:sldId id="279" r:id="rId30"/>
    <p:sldId id="262" r:id="rId31"/>
    <p:sldId id="276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AD4C2"/>
    <a:srgbClr val="A86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0061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0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1C4DB-4D3B-4637-BBBD-3A5F84AFEA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AC2C8-A4C8-4E9E-BF50-09F8EF2C4FBC}">
      <dgm:prSet/>
      <dgm:spPr/>
      <dgm:t>
        <a:bodyPr/>
        <a:lstStyle/>
        <a:p>
          <a:r>
            <a:rPr lang="lt-LT"/>
            <a:t>Visą mokymosi laiką 15.00-18.10 val. išlikti mokymosi aplinkoje</a:t>
          </a:r>
          <a:endParaRPr lang="en-US"/>
        </a:p>
      </dgm:t>
    </dgm:pt>
    <dgm:pt modelId="{7F30375B-EDAA-4892-863E-28D12A108C4F}" type="parTrans" cxnId="{C84E419B-B382-4612-82E6-C2B624DE43AD}">
      <dgm:prSet/>
      <dgm:spPr/>
      <dgm:t>
        <a:bodyPr/>
        <a:lstStyle/>
        <a:p>
          <a:endParaRPr lang="en-US"/>
        </a:p>
      </dgm:t>
    </dgm:pt>
    <dgm:pt modelId="{FD7BC0A4-626C-409B-A0C4-CCC4B8F03EB0}" type="sibTrans" cxnId="{C84E419B-B382-4612-82E6-C2B624DE43AD}">
      <dgm:prSet/>
      <dgm:spPr/>
      <dgm:t>
        <a:bodyPr/>
        <a:lstStyle/>
        <a:p>
          <a:endParaRPr lang="en-US"/>
        </a:p>
      </dgm:t>
    </dgm:pt>
    <dgm:pt modelId="{ADDF8E27-A690-4A3F-AF63-E303388B4D2A}">
      <dgm:prSet/>
      <dgm:spPr/>
      <dgm:t>
        <a:bodyPr/>
        <a:lstStyle/>
        <a:p>
          <a:r>
            <a:rPr lang="lt-LT" dirty="0"/>
            <a:t>2-3 kartus per užsiėmimą įsijungti kamerą </a:t>
          </a:r>
          <a:endParaRPr lang="en-US" dirty="0"/>
        </a:p>
      </dgm:t>
    </dgm:pt>
    <dgm:pt modelId="{F0932846-AC59-40B8-94B4-1B5944F91D28}" type="parTrans" cxnId="{38A3D611-CB7E-4EC8-9165-4FE7AF8E69B4}">
      <dgm:prSet/>
      <dgm:spPr/>
      <dgm:t>
        <a:bodyPr/>
        <a:lstStyle/>
        <a:p>
          <a:endParaRPr lang="en-US"/>
        </a:p>
      </dgm:t>
    </dgm:pt>
    <dgm:pt modelId="{88984C7F-D262-4F94-A7A0-7DC7E11D8FE9}" type="sibTrans" cxnId="{38A3D611-CB7E-4EC8-9165-4FE7AF8E69B4}">
      <dgm:prSet/>
      <dgm:spPr/>
      <dgm:t>
        <a:bodyPr/>
        <a:lstStyle/>
        <a:p>
          <a:endParaRPr lang="en-US"/>
        </a:p>
      </dgm:t>
    </dgm:pt>
    <dgm:pt modelId="{A11146FD-1A98-44AA-B3F0-84708D5D1571}">
      <dgm:prSet/>
      <dgm:spPr/>
      <dgm:t>
        <a:bodyPr/>
        <a:lstStyle/>
        <a:p>
          <a:r>
            <a:rPr lang="lt-LT" dirty="0"/>
            <a:t>Kelti ranką, kai norite paklausti</a:t>
          </a:r>
          <a:endParaRPr lang="en-US" dirty="0"/>
        </a:p>
      </dgm:t>
    </dgm:pt>
    <dgm:pt modelId="{0CF99BBB-DA4C-468F-A79B-8D0FCAFCE9A6}" type="parTrans" cxnId="{65302F79-6BF5-42A8-9265-04956425B018}">
      <dgm:prSet/>
      <dgm:spPr/>
      <dgm:t>
        <a:bodyPr/>
        <a:lstStyle/>
        <a:p>
          <a:endParaRPr lang="en-US"/>
        </a:p>
      </dgm:t>
    </dgm:pt>
    <dgm:pt modelId="{0846B6FE-AD9A-447E-BDB1-CAE5F76A9609}" type="sibTrans" cxnId="{65302F79-6BF5-42A8-9265-04956425B018}">
      <dgm:prSet/>
      <dgm:spPr/>
      <dgm:t>
        <a:bodyPr/>
        <a:lstStyle/>
        <a:p>
          <a:endParaRPr lang="en-US"/>
        </a:p>
      </dgm:t>
    </dgm:pt>
    <dgm:pt modelId="{D35497CC-140E-491E-ABC0-29E4174F3753}">
      <dgm:prSet/>
      <dgm:spPr/>
      <dgm:t>
        <a:bodyPr/>
        <a:lstStyle/>
        <a:p>
          <a:r>
            <a:rPr lang="lt-LT" dirty="0"/>
            <a:t>Išsijunti mikrofoną, kai nekalbate </a:t>
          </a:r>
          <a:endParaRPr lang="en-US" dirty="0"/>
        </a:p>
      </dgm:t>
    </dgm:pt>
    <dgm:pt modelId="{08EF8A73-596A-47F1-BA5C-68A48C82BC49}" type="parTrans" cxnId="{AA7BA252-269A-4E37-8465-B91D6C93F06B}">
      <dgm:prSet/>
      <dgm:spPr/>
      <dgm:t>
        <a:bodyPr/>
        <a:lstStyle/>
        <a:p>
          <a:endParaRPr lang="en-US"/>
        </a:p>
      </dgm:t>
    </dgm:pt>
    <dgm:pt modelId="{89FE86CD-ADC6-4F65-BF13-73B5DE89FE98}" type="sibTrans" cxnId="{AA7BA252-269A-4E37-8465-B91D6C93F06B}">
      <dgm:prSet/>
      <dgm:spPr/>
      <dgm:t>
        <a:bodyPr/>
        <a:lstStyle/>
        <a:p>
          <a:endParaRPr lang="en-US"/>
        </a:p>
      </dgm:t>
    </dgm:pt>
    <dgm:pt modelId="{8CB9ED64-334F-4771-8212-C146865F24F0}">
      <dgm:prSet/>
      <dgm:spPr/>
      <dgm:t>
        <a:bodyPr/>
        <a:lstStyle/>
        <a:p>
          <a:r>
            <a:rPr lang="lt-LT"/>
            <a:t>Būkite aktyvus dalyviai </a:t>
          </a:r>
          <a:r>
            <a:rPr lang="lt-LT">
              <a:sym typeface="Wingdings" panose="05000000000000000000" pitchFamily="2" charset="2"/>
            </a:rPr>
            <a:t></a:t>
          </a:r>
          <a:endParaRPr lang="en-US"/>
        </a:p>
      </dgm:t>
    </dgm:pt>
    <dgm:pt modelId="{6591F42B-3955-4321-8A01-00249F085A7F}" type="parTrans" cxnId="{239CC25E-0560-44EA-A7EE-620667092D16}">
      <dgm:prSet/>
      <dgm:spPr/>
      <dgm:t>
        <a:bodyPr/>
        <a:lstStyle/>
        <a:p>
          <a:endParaRPr lang="en-US"/>
        </a:p>
      </dgm:t>
    </dgm:pt>
    <dgm:pt modelId="{455187A4-6E1B-49D9-8B59-1D4123F5CF0F}" type="sibTrans" cxnId="{239CC25E-0560-44EA-A7EE-620667092D16}">
      <dgm:prSet/>
      <dgm:spPr/>
      <dgm:t>
        <a:bodyPr/>
        <a:lstStyle/>
        <a:p>
          <a:endParaRPr lang="en-US"/>
        </a:p>
      </dgm:t>
    </dgm:pt>
    <dgm:pt modelId="{4CE33EA1-A108-430D-8A8E-CA4057C4611D}" type="pres">
      <dgm:prSet presAssocID="{BF51C4DB-4D3B-4637-BBBD-3A5F84AFEA89}" presName="linear" presStyleCnt="0">
        <dgm:presLayoutVars>
          <dgm:animLvl val="lvl"/>
          <dgm:resizeHandles val="exact"/>
        </dgm:presLayoutVars>
      </dgm:prSet>
      <dgm:spPr/>
    </dgm:pt>
    <dgm:pt modelId="{BAF99950-015B-4A66-BFBB-C6D4CDD100A4}" type="pres">
      <dgm:prSet presAssocID="{1BEAC2C8-A4C8-4E9E-BF50-09F8EF2C4FB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B70E79-FE49-44AD-A7A7-12B5F2700CCE}" type="pres">
      <dgm:prSet presAssocID="{FD7BC0A4-626C-409B-A0C4-CCC4B8F03EB0}" presName="spacer" presStyleCnt="0"/>
      <dgm:spPr/>
    </dgm:pt>
    <dgm:pt modelId="{FA268DD8-74EE-4BBA-B42B-EB4F3366C404}" type="pres">
      <dgm:prSet presAssocID="{ADDF8E27-A690-4A3F-AF63-E303388B4D2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69D48A9-D899-4445-9D62-56A1712CBD06}" type="pres">
      <dgm:prSet presAssocID="{88984C7F-D262-4F94-A7A0-7DC7E11D8FE9}" presName="spacer" presStyleCnt="0"/>
      <dgm:spPr/>
    </dgm:pt>
    <dgm:pt modelId="{FFE82976-6E32-44D2-B23E-2A9BEE041FC4}" type="pres">
      <dgm:prSet presAssocID="{A11146FD-1A98-44AA-B3F0-84708D5D15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5D5A8E-4EA0-4DE0-86BD-D615198006B0}" type="pres">
      <dgm:prSet presAssocID="{0846B6FE-AD9A-447E-BDB1-CAE5F76A9609}" presName="spacer" presStyleCnt="0"/>
      <dgm:spPr/>
    </dgm:pt>
    <dgm:pt modelId="{6388EF3F-283D-4515-B532-35C2D662F27C}" type="pres">
      <dgm:prSet presAssocID="{D35497CC-140E-491E-ABC0-29E4174F375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73541D-0D5A-4D0C-B28D-A06421E611E9}" type="pres">
      <dgm:prSet presAssocID="{89FE86CD-ADC6-4F65-BF13-73B5DE89FE98}" presName="spacer" presStyleCnt="0"/>
      <dgm:spPr/>
    </dgm:pt>
    <dgm:pt modelId="{E73F2A49-8E2D-4FDF-9AF0-4E7997BF4711}" type="pres">
      <dgm:prSet presAssocID="{8CB9ED64-334F-4771-8212-C146865F24F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A3D611-CB7E-4EC8-9165-4FE7AF8E69B4}" srcId="{BF51C4DB-4D3B-4637-BBBD-3A5F84AFEA89}" destId="{ADDF8E27-A690-4A3F-AF63-E303388B4D2A}" srcOrd="1" destOrd="0" parTransId="{F0932846-AC59-40B8-94B4-1B5944F91D28}" sibTransId="{88984C7F-D262-4F94-A7A0-7DC7E11D8FE9}"/>
    <dgm:cxn modelId="{513E941C-D5B4-4E3D-9BBD-44C5F79759CA}" type="presOf" srcId="{ADDF8E27-A690-4A3F-AF63-E303388B4D2A}" destId="{FA268DD8-74EE-4BBA-B42B-EB4F3366C404}" srcOrd="0" destOrd="0" presId="urn:microsoft.com/office/officeart/2005/8/layout/vList2"/>
    <dgm:cxn modelId="{E34F102A-79D9-4C8D-B0EC-D29CA17C15DC}" type="presOf" srcId="{8CB9ED64-334F-4771-8212-C146865F24F0}" destId="{E73F2A49-8E2D-4FDF-9AF0-4E7997BF4711}" srcOrd="0" destOrd="0" presId="urn:microsoft.com/office/officeart/2005/8/layout/vList2"/>
    <dgm:cxn modelId="{239CC25E-0560-44EA-A7EE-620667092D16}" srcId="{BF51C4DB-4D3B-4637-BBBD-3A5F84AFEA89}" destId="{8CB9ED64-334F-4771-8212-C146865F24F0}" srcOrd="4" destOrd="0" parTransId="{6591F42B-3955-4321-8A01-00249F085A7F}" sibTransId="{455187A4-6E1B-49D9-8B59-1D4123F5CF0F}"/>
    <dgm:cxn modelId="{AA7BA252-269A-4E37-8465-B91D6C93F06B}" srcId="{BF51C4DB-4D3B-4637-BBBD-3A5F84AFEA89}" destId="{D35497CC-140E-491E-ABC0-29E4174F3753}" srcOrd="3" destOrd="0" parTransId="{08EF8A73-596A-47F1-BA5C-68A48C82BC49}" sibTransId="{89FE86CD-ADC6-4F65-BF13-73B5DE89FE98}"/>
    <dgm:cxn modelId="{65302F79-6BF5-42A8-9265-04956425B018}" srcId="{BF51C4DB-4D3B-4637-BBBD-3A5F84AFEA89}" destId="{A11146FD-1A98-44AA-B3F0-84708D5D1571}" srcOrd="2" destOrd="0" parTransId="{0CF99BBB-DA4C-468F-A79B-8D0FCAFCE9A6}" sibTransId="{0846B6FE-AD9A-447E-BDB1-CAE5F76A9609}"/>
    <dgm:cxn modelId="{F4BE217A-DFB8-4DA9-BAC4-6A8A365892DF}" type="presOf" srcId="{D35497CC-140E-491E-ABC0-29E4174F3753}" destId="{6388EF3F-283D-4515-B532-35C2D662F27C}" srcOrd="0" destOrd="0" presId="urn:microsoft.com/office/officeart/2005/8/layout/vList2"/>
    <dgm:cxn modelId="{20D15889-0896-4CEA-854F-CD6E283EA67E}" type="presOf" srcId="{1BEAC2C8-A4C8-4E9E-BF50-09F8EF2C4FBC}" destId="{BAF99950-015B-4A66-BFBB-C6D4CDD100A4}" srcOrd="0" destOrd="0" presId="urn:microsoft.com/office/officeart/2005/8/layout/vList2"/>
    <dgm:cxn modelId="{C84E419B-B382-4612-82E6-C2B624DE43AD}" srcId="{BF51C4DB-4D3B-4637-BBBD-3A5F84AFEA89}" destId="{1BEAC2C8-A4C8-4E9E-BF50-09F8EF2C4FBC}" srcOrd="0" destOrd="0" parTransId="{7F30375B-EDAA-4892-863E-28D12A108C4F}" sibTransId="{FD7BC0A4-626C-409B-A0C4-CCC4B8F03EB0}"/>
    <dgm:cxn modelId="{556824AB-BA0F-455A-992B-F167635711E7}" type="presOf" srcId="{A11146FD-1A98-44AA-B3F0-84708D5D1571}" destId="{FFE82976-6E32-44D2-B23E-2A9BEE041FC4}" srcOrd="0" destOrd="0" presId="urn:microsoft.com/office/officeart/2005/8/layout/vList2"/>
    <dgm:cxn modelId="{718D2BDC-15C5-4170-B6CE-06191D3587B6}" type="presOf" srcId="{BF51C4DB-4D3B-4637-BBBD-3A5F84AFEA89}" destId="{4CE33EA1-A108-430D-8A8E-CA4057C4611D}" srcOrd="0" destOrd="0" presId="urn:microsoft.com/office/officeart/2005/8/layout/vList2"/>
    <dgm:cxn modelId="{284BA7BD-2C49-45C7-AAE7-192EC1B41B34}" type="presParOf" srcId="{4CE33EA1-A108-430D-8A8E-CA4057C4611D}" destId="{BAF99950-015B-4A66-BFBB-C6D4CDD100A4}" srcOrd="0" destOrd="0" presId="urn:microsoft.com/office/officeart/2005/8/layout/vList2"/>
    <dgm:cxn modelId="{457727FC-317F-4FBC-82BA-A23378911D84}" type="presParOf" srcId="{4CE33EA1-A108-430D-8A8E-CA4057C4611D}" destId="{E4B70E79-FE49-44AD-A7A7-12B5F2700CCE}" srcOrd="1" destOrd="0" presId="urn:microsoft.com/office/officeart/2005/8/layout/vList2"/>
    <dgm:cxn modelId="{CB53636F-CDC7-4088-927D-46A7348E9CAB}" type="presParOf" srcId="{4CE33EA1-A108-430D-8A8E-CA4057C4611D}" destId="{FA268DD8-74EE-4BBA-B42B-EB4F3366C404}" srcOrd="2" destOrd="0" presId="urn:microsoft.com/office/officeart/2005/8/layout/vList2"/>
    <dgm:cxn modelId="{74C9A64D-E87D-4BFB-8404-10681443E894}" type="presParOf" srcId="{4CE33EA1-A108-430D-8A8E-CA4057C4611D}" destId="{569D48A9-D899-4445-9D62-56A1712CBD06}" srcOrd="3" destOrd="0" presId="urn:microsoft.com/office/officeart/2005/8/layout/vList2"/>
    <dgm:cxn modelId="{DF4F4BD8-9F87-41FF-BA4C-05D0CB864A02}" type="presParOf" srcId="{4CE33EA1-A108-430D-8A8E-CA4057C4611D}" destId="{FFE82976-6E32-44D2-B23E-2A9BEE041FC4}" srcOrd="4" destOrd="0" presId="urn:microsoft.com/office/officeart/2005/8/layout/vList2"/>
    <dgm:cxn modelId="{09F466CC-BF78-4496-94D9-6490DF6E7D3A}" type="presParOf" srcId="{4CE33EA1-A108-430D-8A8E-CA4057C4611D}" destId="{9A5D5A8E-4EA0-4DE0-86BD-D615198006B0}" srcOrd="5" destOrd="0" presId="urn:microsoft.com/office/officeart/2005/8/layout/vList2"/>
    <dgm:cxn modelId="{060F0E80-4F9A-465B-8F60-166C42B26036}" type="presParOf" srcId="{4CE33EA1-A108-430D-8A8E-CA4057C4611D}" destId="{6388EF3F-283D-4515-B532-35C2D662F27C}" srcOrd="6" destOrd="0" presId="urn:microsoft.com/office/officeart/2005/8/layout/vList2"/>
    <dgm:cxn modelId="{0B5176F6-4993-460F-BAD8-9B4746E5679D}" type="presParOf" srcId="{4CE33EA1-A108-430D-8A8E-CA4057C4611D}" destId="{9573541D-0D5A-4D0C-B28D-A06421E611E9}" srcOrd="7" destOrd="0" presId="urn:microsoft.com/office/officeart/2005/8/layout/vList2"/>
    <dgm:cxn modelId="{EC2FC34E-C67E-4EB5-8177-8CFA230C6368}" type="presParOf" srcId="{4CE33EA1-A108-430D-8A8E-CA4057C4611D}" destId="{E73F2A49-8E2D-4FDF-9AF0-4E7997BF47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9950-015B-4A66-BFBB-C6D4CDD100A4}">
      <dsp:nvSpPr>
        <dsp:cNvPr id="0" name=""/>
        <dsp:cNvSpPr/>
      </dsp:nvSpPr>
      <dsp:spPr>
        <a:xfrm>
          <a:off x="0" y="6429"/>
          <a:ext cx="99631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/>
            <a:t>Visą mokymosi laiką 15.00-18.10 val. išlikti mokymosi aplinkoje</a:t>
          </a:r>
          <a:endParaRPr lang="en-US" sz="2800" kern="1200"/>
        </a:p>
      </dsp:txBody>
      <dsp:txXfrm>
        <a:off x="32784" y="39213"/>
        <a:ext cx="9897582" cy="606012"/>
      </dsp:txXfrm>
    </dsp:sp>
    <dsp:sp modelId="{FA268DD8-74EE-4BBA-B42B-EB4F3366C404}">
      <dsp:nvSpPr>
        <dsp:cNvPr id="0" name=""/>
        <dsp:cNvSpPr/>
      </dsp:nvSpPr>
      <dsp:spPr>
        <a:xfrm>
          <a:off x="0" y="758649"/>
          <a:ext cx="99631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2-3 kartus per užsiėmimą įsijungti kamerą </a:t>
          </a:r>
          <a:endParaRPr lang="en-US" sz="2800" kern="1200" dirty="0"/>
        </a:p>
      </dsp:txBody>
      <dsp:txXfrm>
        <a:off x="32784" y="791433"/>
        <a:ext cx="9897582" cy="606012"/>
      </dsp:txXfrm>
    </dsp:sp>
    <dsp:sp modelId="{FFE82976-6E32-44D2-B23E-2A9BEE041FC4}">
      <dsp:nvSpPr>
        <dsp:cNvPr id="0" name=""/>
        <dsp:cNvSpPr/>
      </dsp:nvSpPr>
      <dsp:spPr>
        <a:xfrm>
          <a:off x="0" y="1510869"/>
          <a:ext cx="99631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Kelti ranką, kai norite paklausti</a:t>
          </a:r>
          <a:endParaRPr lang="en-US" sz="2800" kern="1200" dirty="0"/>
        </a:p>
      </dsp:txBody>
      <dsp:txXfrm>
        <a:off x="32784" y="1543653"/>
        <a:ext cx="9897582" cy="606012"/>
      </dsp:txXfrm>
    </dsp:sp>
    <dsp:sp modelId="{6388EF3F-283D-4515-B532-35C2D662F27C}">
      <dsp:nvSpPr>
        <dsp:cNvPr id="0" name=""/>
        <dsp:cNvSpPr/>
      </dsp:nvSpPr>
      <dsp:spPr>
        <a:xfrm>
          <a:off x="0" y="2263089"/>
          <a:ext cx="99631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Išsijunti mikrofoną, kai nekalbate </a:t>
          </a:r>
          <a:endParaRPr lang="en-US" sz="2800" kern="1200" dirty="0"/>
        </a:p>
      </dsp:txBody>
      <dsp:txXfrm>
        <a:off x="32784" y="2295873"/>
        <a:ext cx="9897582" cy="606012"/>
      </dsp:txXfrm>
    </dsp:sp>
    <dsp:sp modelId="{E73F2A49-8E2D-4FDF-9AF0-4E7997BF4711}">
      <dsp:nvSpPr>
        <dsp:cNvPr id="0" name=""/>
        <dsp:cNvSpPr/>
      </dsp:nvSpPr>
      <dsp:spPr>
        <a:xfrm>
          <a:off x="0" y="3015309"/>
          <a:ext cx="99631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/>
            <a:t>Būkite aktyvus dalyviai </a:t>
          </a:r>
          <a:r>
            <a:rPr lang="lt-LT" sz="2800" kern="1200">
              <a:sym typeface="Wingdings" panose="05000000000000000000" pitchFamily="2" charset="2"/>
            </a:rPr>
            <a:t></a:t>
          </a:r>
          <a:endParaRPr lang="en-US" sz="2800" kern="1200"/>
        </a:p>
      </dsp:txBody>
      <dsp:txXfrm>
        <a:off x="32784" y="3048093"/>
        <a:ext cx="989758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DD33-449C-49D4-8898-7BFF1B824EA2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96190-6C5C-4097-A500-B2B4ECF88D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3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4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9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63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6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64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68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31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8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44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7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1756-0171-4439-A603-8899D28E6310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FC97-B86E-4D14-AE45-425EB5B46B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8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-seimas.lrs.lt/portal/legalAct/lt/TAD/481fb7d0a82611e59010bea026bdb259/ejTyNDsnvQ" TargetMode="External"/><Relationship Id="rId3" Type="http://schemas.openxmlformats.org/officeDocument/2006/relationships/hyperlink" Target="https://www.counselling-directory.org.uk/memberarticles/i-dont-know-who-i-am-anymore-losing-my-identity" TargetMode="External"/><Relationship Id="rId7" Type="http://schemas.openxmlformats.org/officeDocument/2006/relationships/hyperlink" Target="https://www.emokykla.lt/upload/EMOKYKLA/BP/2021-11-03/Rekomendacijos/Pradinio%20ugdymo%20bendr%C5%B3j%C5%B3%20program%C5%B3%20%C4%AFgyvendinimo%20rekomendacijos.pdf" TargetMode="External"/><Relationship Id="rId2" Type="http://schemas.openxmlformats.org/officeDocument/2006/relationships/hyperlink" Target="https://justsomething.co/before-and-after-worl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kykla2030.lt/wp-content/uploads/2021/05/Kompetenciju-raiskos-gamtamokslinio-ugdymo-pasiekimu-ir-mokymosi-turinio-sasajos.pdf" TargetMode="External"/><Relationship Id="rId5" Type="http://schemas.openxmlformats.org/officeDocument/2006/relationships/hyperlink" Target="https://www.miestai.net/forumas/forum/kitos-diskusijos/visuomen%C4%97-ir-%C5%ABkis/14193-lietuvos-etnografiniai-regionai/page7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mindurmarathi.com/how-to-say-in-marathi/nice-to-meet-you-in-marathi/" TargetMode="External"/><Relationship Id="rId9" Type="http://schemas.openxmlformats.org/officeDocument/2006/relationships/hyperlink" Target="http://www.nmva.smm.lt/wp-content/uploads/2015/08/GM_koncepcija_11-121-V.V.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49" y="2049068"/>
            <a:ext cx="11630025" cy="2387600"/>
          </a:xfrm>
        </p:spPr>
        <p:txBody>
          <a:bodyPr>
            <a:normAutofit fontScale="90000"/>
          </a:bodyPr>
          <a:lstStyle/>
          <a:p>
            <a:br>
              <a:rPr lang="lt-LT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Gamtamokslinio ugdymo Bendrųjų ugdymo programų pokyčiai: ugdymo tikslai ir uždaviniai, kompetencijų ugdymas</a:t>
            </a:r>
            <a:b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4709478"/>
            <a:ext cx="9144000" cy="1655762"/>
          </a:xfrm>
        </p:spPr>
        <p:txBody>
          <a:bodyPr/>
          <a:lstStyle/>
          <a:p>
            <a:r>
              <a:rPr lang="lt-LT" b="1" dirty="0"/>
              <a:t>Rima Bačkienė </a:t>
            </a:r>
            <a:endParaRPr lang="en-US" b="1" dirty="0"/>
          </a:p>
          <a:p>
            <a:r>
              <a:rPr lang="lt-LT" b="1" dirty="0"/>
              <a:t>2022 01 11</a:t>
            </a:r>
            <a:endParaRPr lang="en-US" b="1" dirty="0"/>
          </a:p>
          <a:p>
            <a:endParaRPr lang="en-GB" b="1" dirty="0"/>
          </a:p>
        </p:txBody>
      </p:sp>
      <p:sp>
        <p:nvSpPr>
          <p:cNvPr id="8" name="Stačiakampis 7"/>
          <p:cNvSpPr/>
          <p:nvPr/>
        </p:nvSpPr>
        <p:spPr>
          <a:xfrm>
            <a:off x="119449" y="820223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Projektas „Bendrojo ugdymo mokytojų bendrųjų ir dalykinių kompetencijų tobulinimas“</a:t>
            </a:r>
            <a:endParaRPr lang="lt-L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lt-L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Projekto kodas 09.4.2-ESFA-V-715-02-0001.</a:t>
            </a:r>
          </a:p>
          <a:p>
            <a:pPr algn="ctr">
              <a:spcAft>
                <a:spcPts val="0"/>
              </a:spcAft>
            </a:pPr>
            <a:endParaRPr lang="lt-L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29"/>
          <a:stretch/>
        </p:blipFill>
        <p:spPr bwMode="auto">
          <a:xfrm>
            <a:off x="4358074" y="101403"/>
            <a:ext cx="1552575" cy="718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2099"/>
            <a:ext cx="1318352" cy="431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18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A695B4-0E58-49F5-9B60-22540B300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919" y="3944791"/>
            <a:ext cx="3731075" cy="117663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21D75D-380E-484C-B060-A6A8F44B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2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1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EF18-67EB-4F43-A426-E1EA5315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Bendrųjų ugdymo programų kaita. Kodėl ji būtina?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6D15-69ED-482A-998C-A09CEE0E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/>
              <a:t>Remiantis tarptautinio penkiolikmečių tyrimo (angl. </a:t>
            </a:r>
            <a:r>
              <a:rPr lang="lt-LT" dirty="0" err="1"/>
              <a:t>Programme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International </a:t>
            </a:r>
            <a:r>
              <a:rPr lang="lt-LT" dirty="0" err="1"/>
              <a:t>Student</a:t>
            </a:r>
            <a:r>
              <a:rPr lang="lt-LT" dirty="0"/>
              <a:t> </a:t>
            </a:r>
            <a:r>
              <a:rPr lang="lt-LT" dirty="0" err="1"/>
              <a:t>Assessment</a:t>
            </a:r>
            <a:r>
              <a:rPr lang="lt-LT" dirty="0"/>
              <a:t>, toliau – PISA) 2015 m. tyrimo gamtos mokslų srityje duomenimis pastebėta:</a:t>
            </a:r>
          </a:p>
          <a:p>
            <a:r>
              <a:rPr lang="lt-LT" dirty="0"/>
              <a:t>beveik visose šalyse mokinių pasitikėjimas savo jėgomis ir gamtamokslinių užduočių sprendimo rezultatai yra stipriai susiję. Lietuvoje skirtumas tarp labiausiai ir mažiausiai savo jėgomis pasitikinčių mokinių rezultatų yra 59 taškai.</a:t>
            </a:r>
          </a:p>
          <a:p>
            <a:r>
              <a:rPr lang="lt-LT" dirty="0"/>
              <a:t>Lietuvos mokinių mokymosi pasiekimai yra nepakankamai geri, stokojama sistemingo rezultatų augimo.</a:t>
            </a:r>
          </a:p>
          <a:p>
            <a:r>
              <a:rPr lang="lt-LT" dirty="0"/>
              <a:t>Lietuvoje pernelyg daug mokinių nepasiekia minimalaus pasiekimų lygmens ir labai mažai pasiekia aukščiausius pasiekimų lygmenis: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7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KAS SKATINA KAITĄ?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88" y="139151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lt-LT" sz="2400" b="1" i="0" dirty="0">
                <a:solidFill>
                  <a:srgbClr val="7030A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uolat kintantis pasaulis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                 </a:t>
            </a:r>
            <a:r>
              <a:rPr lang="lt-LT" sz="2400" b="1" i="0" dirty="0">
                <a:solidFill>
                  <a:srgbClr val="00B05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globalizacijos iššūkiai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lt-LT" sz="2400" b="1" i="0" dirty="0">
                <a:solidFill>
                  <a:srgbClr val="7030A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pokyčiai darbo rinkoje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lt-LT" sz="2400" b="1" i="0" dirty="0">
                <a:solidFill>
                  <a:srgbClr val="00B05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ugdymo varomąja jėga tampantis problemų sprendimas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00B05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lt-LT" sz="2400" b="1" i="0" dirty="0">
                <a:solidFill>
                  <a:srgbClr val="7030A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atradimai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</a:t>
            </a:r>
            <a:r>
              <a:rPr lang="lt-LT" sz="2400" b="1" i="0" dirty="0">
                <a:solidFill>
                  <a:srgbClr val="00B05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mokymasis tyrinėjant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7030A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aktyvus mokinių dalyvavimas procese kelia naujus iššūkius ugdymo turiniui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              </a:t>
            </a:r>
            <a:r>
              <a:rPr lang="lt-LT" sz="2400" b="1" i="0" dirty="0">
                <a:solidFill>
                  <a:srgbClr val="00B05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visuomenės poreikiai 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</a:t>
            </a:r>
            <a:r>
              <a:rPr lang="lt-LT" sz="2400" b="1" i="0" dirty="0">
                <a:solidFill>
                  <a:srgbClr val="7030A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mokinių pasiekimų rezultatai 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00B05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pedagogikos mokslo naujoves </a:t>
            </a:r>
          </a:p>
          <a:p>
            <a:pPr marL="0" indent="0">
              <a:buNone/>
            </a:pPr>
            <a:r>
              <a:rPr lang="lt-LT" sz="2400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</a:t>
            </a:r>
            <a:r>
              <a:rPr lang="lt-LT" sz="2400" b="1" i="0" dirty="0">
                <a:solidFill>
                  <a:srgbClr val="7030A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iššūkiai švietimui</a:t>
            </a:r>
          </a:p>
          <a:p>
            <a:pPr marL="0" indent="0">
              <a:buNone/>
            </a:pPr>
            <a:r>
              <a:rPr lang="lt-LT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endParaRPr lang="lt-LT" sz="24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F189-40E2-4752-8DFC-928DC98D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800" dirty="0"/>
              <a:t>GEROS MOKYKLOS KONCEPCIJA</a:t>
            </a:r>
            <a:br>
              <a:rPr lang="lt-L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EE82-1EB9-4969-A1CC-523249AB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Gera mokykla - prasmės, atradimų ir mokymosi sėkmės siekianti mokykla, grindžianti savo veiklą</a:t>
            </a:r>
          </a:p>
          <a:p>
            <a:pPr marL="0" indent="0">
              <a:buNone/>
            </a:pPr>
            <a:r>
              <a:rPr lang="lt-LT" sz="36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bendruomenės susitarimais ir mokymusi.</a:t>
            </a:r>
          </a:p>
        </p:txBody>
      </p:sp>
    </p:spTree>
    <p:extLst>
      <p:ext uri="{BB962C8B-B14F-4D97-AF65-F5344CB8AC3E}">
        <p14:creationId xmlns:p14="http://schemas.microsoft.com/office/powerpoint/2010/main" val="166256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BUP PASKIRTIS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/>
              <a:t>Pradinio ugdymo programa </a:t>
            </a:r>
            <a:r>
              <a:rPr lang="lt-LT" sz="3200" u="sng" dirty="0">
                <a:solidFill>
                  <a:srgbClr val="00B050"/>
                </a:solidFill>
              </a:rPr>
              <a:t>sudaro sąlygas </a:t>
            </a:r>
            <a:r>
              <a:rPr lang="lt-LT" sz="3200" dirty="0"/>
              <a:t>bręsti </a:t>
            </a:r>
            <a:r>
              <a:rPr lang="lt-LT" sz="3200" dirty="0">
                <a:solidFill>
                  <a:srgbClr val="FFC000"/>
                </a:solidFill>
              </a:rPr>
              <a:t>mokiniui</a:t>
            </a:r>
            <a:r>
              <a:rPr lang="lt-LT" sz="3200" dirty="0"/>
              <a:t> kaip asmenybei, plėtoti pozityvius santykius su savimi, kitais žmonėmis, socialine, gamtine ir </a:t>
            </a:r>
            <a:r>
              <a:rPr lang="lt-LT" sz="3200" dirty="0" err="1"/>
              <a:t>daugiakultūre</a:t>
            </a:r>
            <a:r>
              <a:rPr lang="lt-LT" sz="3200" dirty="0"/>
              <a:t> aplinka, įgyti pažinimo, mokėjimo mokytis, sveikatos ir kitų kompetencijų integralius pradmenis, kaip prielaidą tolesniam sėkmingam ugdymuisi.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4A66-274B-42FD-B338-B07E0661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80"/>
            <a:ext cx="10515600" cy="1325563"/>
          </a:xfrm>
        </p:spPr>
        <p:txBody>
          <a:bodyPr/>
          <a:lstStyle/>
          <a:p>
            <a:r>
              <a:rPr lang="lt-LT" dirty="0"/>
              <a:t>Ugdymo kaitos kryptys (I)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D4D3-5B7D-45F4-BA16-F3440DBE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1274618"/>
            <a:ext cx="11277600" cy="529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3200" dirty="0"/>
              <a:t>Nuosekliai tęsiant humanistinės ugdymo paradigmos ir socialinio </a:t>
            </a:r>
            <a:r>
              <a:rPr lang="lt-LT" sz="3200" dirty="0" err="1"/>
              <a:t>konstruktyvizmo</a:t>
            </a:r>
            <a:r>
              <a:rPr lang="lt-LT" sz="3200" dirty="0"/>
              <a:t> principų ugdyme įtvirtinimą, tęsiamos aktualios bendrojo ugdymo tobulinimo kryptys:</a:t>
            </a:r>
          </a:p>
          <a:p>
            <a:r>
              <a:rPr lang="lt-LT" sz="3200" dirty="0"/>
              <a:t>pažinti kiekvieną mokinį, jo prigimtines galias, patirtį, gebėjimus ir skatinti jo asmeninę </a:t>
            </a:r>
            <a:r>
              <a:rPr lang="lt-LT" sz="3200" dirty="0" err="1"/>
              <a:t>ūgtį</a:t>
            </a:r>
            <a:r>
              <a:rPr lang="lt-LT" sz="3200" dirty="0"/>
              <a:t>;</a:t>
            </a:r>
          </a:p>
          <a:p>
            <a:r>
              <a:rPr lang="lt-LT" sz="3200" dirty="0"/>
              <a:t> kartu su mokiniais kurti aktualų ir prasmingą, jų poreikiams ir talentams atvirą, integralų, į realių asmens, klasės, mokyklos ir šalies problemų sprendimą įtraukiantį ugdymo turinį, skatinantį savivaldį mokymąsi;</a:t>
            </a:r>
          </a:p>
          <a:p>
            <a:r>
              <a:rPr lang="lt-LT" sz="3200" dirty="0"/>
              <a:t>ugdymą grįsti mokinio ir mokytojo sąveika, mokantis drauge ir vieniems iš kitų, kuriant bendras prasmes, skatinant dialogišką ir tyrinėjantį ugdymąsi;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9C2D-C683-4E78-99EF-EDACA6E5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Ugdymo kaitos kryptys (II)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CFB9-1D48-41EE-8579-8C447CE7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2800" dirty="0"/>
              <a:t>pereiti prie personalizuoto, savivaldžio mokymosi;</a:t>
            </a:r>
          </a:p>
          <a:p>
            <a:r>
              <a:rPr lang="lt-LT" sz="2800" dirty="0"/>
              <a:t>skatinti patirtinį, tiriamąjį, kūrybinį, interpretacinį mokymąsi, kuriantį giluminius teorijos ir praktikos ryšius, susietus su realiu gyvenimu; </a:t>
            </a:r>
          </a:p>
          <a:p>
            <a:r>
              <a:rPr lang="lt-LT" sz="2800" dirty="0"/>
              <a:t>ugdymo(</a:t>
            </a:r>
            <a:r>
              <a:rPr lang="lt-LT" sz="2800" dirty="0" err="1"/>
              <a:t>si</a:t>
            </a:r>
            <a:r>
              <a:rPr lang="lt-LT" sz="2800" dirty="0"/>
              <a:t>) procese stiprinti formuojamąjį, ugdymuisi padedantį, grįžtamąjį ryšį ir pagalbą teikiantį vertinimą;</a:t>
            </a:r>
          </a:p>
          <a:p>
            <a:r>
              <a:rPr lang="lt-LT" sz="2800" dirty="0"/>
              <a:t> į apibendrinamąjį ugdymo(</a:t>
            </a:r>
            <a:r>
              <a:rPr lang="lt-LT" sz="2800" dirty="0" err="1"/>
              <a:t>si</a:t>
            </a:r>
            <a:r>
              <a:rPr lang="lt-LT" sz="2800" dirty="0"/>
              <a:t>) rezultatų – kompetencijų – vertinimą įtraukti formaliojo,  neformaliojo švietimo bei savaiminio ugdymosi pasiekimai;</a:t>
            </a:r>
          </a:p>
          <a:p>
            <a:r>
              <a:rPr lang="lt-LT" sz="2800" dirty="0"/>
              <a:t>bendrąjį ugdymą grįsti tarpusavio pasitikėjimu, bendradarbiavimu, darnia veikla asmens, visuomenės ir Lietuvos ateities labui.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0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B7D65-7139-421E-A738-267B8A495AB9}"/>
              </a:ext>
            </a:extLst>
          </p:cNvPr>
          <p:cNvSpPr txBox="1"/>
          <p:nvPr/>
        </p:nvSpPr>
        <p:spPr>
          <a:xfrm>
            <a:off x="609600" y="181957"/>
            <a:ext cx="109728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sz="3200" b="1" dirty="0"/>
          </a:p>
          <a:p>
            <a:r>
              <a:rPr lang="lt-LT" sz="3600" b="1" dirty="0"/>
              <a:t>ATNAUJINTOMIS BENDRĄSIOMIS PROGRAMOMIS NUMATOMA (I)</a:t>
            </a:r>
          </a:p>
          <a:p>
            <a:endParaRPr lang="lt-LT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200" dirty="0"/>
              <a:t>stiprinti asmens vertybinių nuostatų, socialinių ir emocinių gebėjimų, pasitikėjimo savo galiomis, atsparumo, kūrybiškumo ugdymą;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200" dirty="0"/>
              <a:t>sistemiškai įtraukti pasitikėjimo, pagarbos ir tolerancijos kitokiai nuomonei, kultūrų įvairovei, tautinės savimonės, pilietiškumo, demokratinio dialogo kultūros ir darnaus vystymosi nuostatų ugdymą;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200" dirty="0"/>
              <a:t>sukurti sąlygas kiekvienam mokiniui įgyti aukštesnius pasiekimus, suteikiant tvirtus ir tvarius žinių pagrindus; </a:t>
            </a:r>
          </a:p>
        </p:txBody>
      </p:sp>
    </p:spTree>
    <p:extLst>
      <p:ext uri="{BB962C8B-B14F-4D97-AF65-F5344CB8AC3E}">
        <p14:creationId xmlns:p14="http://schemas.microsoft.com/office/powerpoint/2010/main" val="114499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7D34AB-56CC-484C-9629-3A0364FF3A02}"/>
              </a:ext>
            </a:extLst>
          </p:cNvPr>
          <p:cNvSpPr txBox="1"/>
          <p:nvPr/>
        </p:nvSpPr>
        <p:spPr>
          <a:xfrm>
            <a:off x="743527" y="535710"/>
            <a:ext cx="112914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b="1" dirty="0"/>
              <a:t>ATNAUJINTOMIS BENDROSIOMIS PROGRAMOMIS NUMATOMA (II)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600" dirty="0"/>
              <a:t>mokomųjų dalykų turiniu ugdyti kompetencijas;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600" dirty="0"/>
              <a:t>prasmingai įtraukti aktualų turinį, skirtą ugdyti mokinių kompetencijas;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600" dirty="0"/>
              <a:t>numatyti ugdymo(</a:t>
            </a:r>
            <a:r>
              <a:rPr lang="lt-LT" sz="3600" dirty="0" err="1"/>
              <a:t>si</a:t>
            </a:r>
            <a:r>
              <a:rPr lang="lt-LT" sz="3600" dirty="0"/>
              <a:t>) galimybes įvairiuose kontekstuose;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600" dirty="0"/>
              <a:t>įtvirtinti sąsajas tarp pakopų, ugdymo sričių ir dalykų;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600" dirty="0"/>
              <a:t>užtikrinti ugdymo tikslų, turinio įgyvendinimo ir pasiekimų vertinimo dermę.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738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4941C8-8259-4C1B-8880-915214F0C57A}"/>
              </a:ext>
            </a:extLst>
          </p:cNvPr>
          <p:cNvSpPr/>
          <p:nvPr/>
        </p:nvSpPr>
        <p:spPr>
          <a:xfrm>
            <a:off x="298450" y="2079723"/>
            <a:ext cx="6959600" cy="3536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</a:t>
            </a:r>
            <a:r>
              <a:rPr lang="lt-LT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 </a:t>
            </a:r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US" sz="36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priešmokyklinio</a:t>
            </a:r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ugdymo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</a:t>
            </a:r>
            <a:r>
              <a:rPr lang="lt-LT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1, 3, 5, 7, 9, 11 kl.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</a:t>
            </a:r>
            <a:r>
              <a:rPr lang="lt-LT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 </a:t>
            </a:r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2, 4, 6, 8, 10, 12kl.</a:t>
            </a:r>
          </a:p>
        </p:txBody>
      </p:sp>
    </p:spTree>
    <p:extLst>
      <p:ext uri="{BB962C8B-B14F-4D97-AF65-F5344CB8AC3E}">
        <p14:creationId xmlns:p14="http://schemas.microsoft.com/office/powerpoint/2010/main" val="240614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507660"/>
            <a:ext cx="10515600" cy="1325563"/>
          </a:xfrm>
        </p:spPr>
        <p:txBody>
          <a:bodyPr>
            <a:normAutofit/>
          </a:bodyPr>
          <a:lstStyle/>
          <a:p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2" y="2769610"/>
            <a:ext cx="10515600" cy="4351338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6AE49031-3D8F-4CAE-8CF7-E335532DE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364727"/>
              </p:ext>
            </p:extLst>
          </p:nvPr>
        </p:nvGraphicFramePr>
        <p:xfrm>
          <a:off x="733425" y="1703928"/>
          <a:ext cx="996315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AB0585A-B932-4DC0-ADD3-524FE99A7644}"/>
              </a:ext>
            </a:extLst>
          </p:cNvPr>
          <p:cNvSpPr/>
          <p:nvPr/>
        </p:nvSpPr>
        <p:spPr>
          <a:xfrm>
            <a:off x="2391669" y="435173"/>
            <a:ext cx="5376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Mokymų taisyklės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47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GAMTAMOKSLINIS </a:t>
            </a:r>
            <a:br>
              <a:rPr lang="lt-LT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lt-LT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UGDYMAS 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B38E-CD81-49F7-B5C7-080426D8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GAMTAMOKSLINIO UGDYMO PASKIRTIS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EDE9F-3BA7-45AB-BCAF-DD5EC21E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557771"/>
            <a:ext cx="10515600" cy="4935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lt-LT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Gamtamokslinis ugdymas skirtas skatinti mokinių domėjimąsi gamtos mokslais ir plėtoti jų gamtamokslinį raštingumą ir kompetencijas: </a:t>
            </a:r>
          </a:p>
          <a:p>
            <a:endParaRPr lang="lt-LT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lt-LT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naudotis gamtos tyrimų metodais ir žiniomis bei supratimu apie gamtos mokslų nagrinėjamus reiškinius, procesus ir sampratas ieškant atsakymų į iškylančius klausimus; </a:t>
            </a:r>
          </a:p>
          <a:p>
            <a:r>
              <a:rPr lang="lt-LT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pateikti ir vertinti argumentus, kurie remtųsi faktais, bei formuluoti pagrįstas išvadas; </a:t>
            </a:r>
          </a:p>
          <a:p>
            <a:r>
              <a:rPr lang="lt-LT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aiškinti žinių svarbą priimant asmeninius sprendimus, lokalių ir globalių gamtamokslinių problemų sprendimų pagrįstumą; </a:t>
            </a:r>
          </a:p>
          <a:p>
            <a:r>
              <a:rPr lang="lt-LT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suprasti žmogaus veiklos sukeltus pokyčius gamtoje ir imtis asmeninės atsakomybės už aplinkos išsaugojimą, tausoti savo ir kitų žmonių sveikatą.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6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CB3C9-7DBD-4E99-A416-B4C0D7623B5A}"/>
              </a:ext>
            </a:extLst>
          </p:cNvPr>
          <p:cNvSpPr txBox="1"/>
          <p:nvPr/>
        </p:nvSpPr>
        <p:spPr>
          <a:xfrm>
            <a:off x="290285" y="304800"/>
            <a:ext cx="1161142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3200" b="1" dirty="0"/>
              <a:t>Tikslas</a:t>
            </a:r>
            <a:endParaRPr lang="en-US" sz="3200" b="1" dirty="0"/>
          </a:p>
          <a:p>
            <a:pPr algn="just"/>
            <a:endParaRPr lang="lt-LT" sz="3200" b="1" dirty="0"/>
          </a:p>
          <a:p>
            <a:pPr algn="just"/>
            <a:r>
              <a:rPr lang="lt-LT" sz="3200" dirty="0">
                <a:highlight>
                  <a:srgbClr val="FFFF00"/>
                </a:highlight>
              </a:rPr>
              <a:t>Sudaryti galimybę kiekvienam mokiniui per gamtamokslinio ugdymo turinį įgyti kompetencijų pagrindus ir aukštesnius pasiekimus suteikiant tvirtų ir tvarių žinių.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lt-LT" sz="3200" dirty="0">
                <a:highlight>
                  <a:srgbClr val="00FF00"/>
                </a:highlight>
              </a:rPr>
              <a:t>Siekiama, kad mokiniai įsisavinę esmines gamtamokslines sąvokas ir sampratas, įgytų gebėjimų, padedančių pažinti save ir pasaulį, ugdytis vertybines nuostatas ir pasitikėjimą savo galiomis. </a:t>
            </a:r>
            <a:r>
              <a:rPr lang="lt-LT" sz="3200" dirty="0">
                <a:highlight>
                  <a:srgbClr val="00FFFF"/>
                </a:highlight>
              </a:rPr>
              <a:t>Mokiniai rengiami tolesniam gyvenimui kaip visaverčiai socialiai atsakingi piliečiai, gebantys kūrybiškai veikti, sveikai gyventi ir spręsti darnaus vystymosi problemas, pasirengę tolesniam mokymuisi ir nusiteikę mokytis visą gyvenimą.</a:t>
            </a:r>
            <a:endParaRPr lang="en-US" sz="32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986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247B-0067-486A-B347-C19E45C38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3" y="508000"/>
            <a:ext cx="11001829" cy="58492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PRADINIO UGDYMO UŽDAVINIAI </a:t>
            </a:r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Siekdami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gamtamokslinio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ugdymo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tikslo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mokiniai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lt-L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įgyja aktualių ir prasmingų žinių apie save, artimiausios aplinkos gamtos objektus ir reiškinius; taiko įgytas gamtos mokslų žinias ir gebėjimus spręsdami kasdienio gyvenimo, sveikos gyvensenos ir darnaus vystymosi problemas; </a:t>
            </a:r>
          </a:p>
          <a:p>
            <a:r>
              <a:rPr lang="lt-L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plėtoja gebėjimus stebėti, tyrinėti, atlieka nesudėtingus tyrimus saugiai naudodamiesi priemonėmis ir medžiagomis; </a:t>
            </a:r>
          </a:p>
          <a:p>
            <a:r>
              <a:rPr lang="lt-L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kelia klausimus ir ieško atsakymų; analizuoja informaciją, ją interpretuoja, kritiškai vertina; kelia idėjas ir kūrybiškai numato jų įgyvendinimą, apmąsto įgytas žinias ir patirtį; </a:t>
            </a:r>
          </a:p>
          <a:p>
            <a:r>
              <a:rPr lang="lt-L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įgyja supratimą, kad žmonių ir gamtos gyvenimas yra </a:t>
            </a:r>
            <a:r>
              <a:rPr lang="lt-LT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sąryšingas</a:t>
            </a:r>
            <a:r>
              <a:rPr lang="lt-L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ugdosi vertybines nuostatas: pagarbą gyvybei ir gamtai; atsakomybę už savo ir kitų gyvybę ir sveikatą, gamtos puoselėjimą ir saugojimą, savo veiksmų pasekmes.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2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076FBA-B2AE-4070-A954-34B81877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4427220" cy="4371974"/>
          </a:xfrm>
        </p:spPr>
        <p:txBody>
          <a:bodyPr>
            <a:normAutofit/>
          </a:bodyPr>
          <a:lstStyle/>
          <a:p>
            <a:r>
              <a:rPr lang="en-US" sz="3600" b="1" dirty="0"/>
              <a:t>GAMTAMOKSLINIO UGDYMO BP POKYČIAI. </a:t>
            </a:r>
            <a:br>
              <a:rPr lang="lt-LT" sz="3600" b="1" dirty="0"/>
            </a:br>
            <a:r>
              <a:rPr lang="en-US" sz="3600" b="1" dirty="0"/>
              <a:t>KAS NAUJO?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5959-7839-490E-9900-BFA2C8DF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3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88" y="465235"/>
            <a:ext cx="10515600" cy="132556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169815-4094-4439-86AE-6C435E01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12" y="914069"/>
            <a:ext cx="11763388" cy="5029862"/>
          </a:xfr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2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0E692F-F18A-4B2A-BA9E-BCDB4082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86787"/>
            <a:ext cx="8648700" cy="65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2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lt-LT" sz="3200" b="1" i="0" u="none" strike="noStrike" baseline="0" dirty="0">
                <a:solidFill>
                  <a:srgbClr val="3C8F6C"/>
                </a:solidFill>
                <a:latin typeface="Garamond" panose="02020404030301010803" pitchFamily="18" charset="0"/>
              </a:rPr>
              <a:t>Kompetencija yra gebėjimas atlikti tam tikrą veiklą, remiantis įgytų žinių, mokėjimų, įgūdžių, vertybinių nuostatų visuma.</a:t>
            </a:r>
            <a:endParaRPr lang="lt-LT" sz="3200" b="0" i="0" u="none" strike="noStrike" baseline="0" dirty="0">
              <a:solidFill>
                <a:srgbClr val="3C8F6C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lt-LT" sz="32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                                                                                              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Lietuvos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Respublikos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švietimo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įstatymas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endParaRPr lang="lt-LT" sz="32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73188-818D-4AD2-86AB-507D074A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99042"/>
            <a:ext cx="10973751" cy="60355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360EBA-4361-42D2-B19B-285580BB50F4}"/>
              </a:ext>
            </a:extLst>
          </p:cNvPr>
          <p:cNvSpPr/>
          <p:nvPr/>
        </p:nvSpPr>
        <p:spPr>
          <a:xfrm>
            <a:off x="1051919" y="5867745"/>
            <a:ext cx="16347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Skaitmeninė </a:t>
            </a:r>
          </a:p>
          <a:p>
            <a:pPr algn="ctr"/>
            <a:r>
              <a:rPr lang="lt-LT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kompetencija 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41217-BC01-425B-A340-847CA840FB33}"/>
              </a:ext>
            </a:extLst>
          </p:cNvPr>
          <p:cNvSpPr txBox="1"/>
          <p:nvPr/>
        </p:nvSpPr>
        <p:spPr>
          <a:xfrm>
            <a:off x="4257964" y="61293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https://www.emokykla.lt/bendrasis/bendrosios-programos/bendrojo-ugdymo-programu-projektai-2021-11-03</a:t>
            </a:r>
          </a:p>
        </p:txBody>
      </p:sp>
    </p:spTree>
    <p:extLst>
      <p:ext uri="{BB962C8B-B14F-4D97-AF65-F5344CB8AC3E}">
        <p14:creationId xmlns:p14="http://schemas.microsoft.com/office/powerpoint/2010/main" val="38283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Autofit/>
          </a:bodyPr>
          <a:lstStyle/>
          <a:p>
            <a:pPr algn="ctr"/>
            <a:r>
              <a:rPr lang="lt-LT" b="1" dirty="0"/>
              <a:t>DĖKOJU UŽ DĖMESĮ   </a:t>
            </a:r>
            <a:r>
              <a:rPr lang="lt-LT" b="1" dirty="0">
                <a:sym typeface="Wingdings" panose="05000000000000000000" pitchFamily="2" charset="2"/>
              </a:rPr>
              <a:t></a:t>
            </a:r>
            <a:endParaRPr lang="lt-LT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4FF184-3915-4629-B2C8-1D890B0BE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B9477-E15B-4921-B815-C65B1A0A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189" y="865748"/>
            <a:ext cx="4690036" cy="54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89E19-DE3D-4087-9A4E-872C26CB5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25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030" name="Picture 6" descr="Potvynis pamaryje">
            <a:extLst>
              <a:ext uri="{FF2B5EF4-FFF2-40B4-BE49-F238E27FC236}">
                <a16:creationId xmlns:a16="http://schemas.microsoft.com/office/drawing/2014/main" id="{39E210B4-D799-46ED-A8B6-DD4F442E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1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otvynis pamaryje: Šilutei kariuomenės pagalbos kol kas nereikia  (papildyta) — Šilutės ETA Žinios">
            <a:extLst>
              <a:ext uri="{FF2B5EF4-FFF2-40B4-BE49-F238E27FC236}">
                <a16:creationId xmlns:a16="http://schemas.microsoft.com/office/drawing/2014/main" id="{C6199669-DF5A-4291-8FFA-0249B01B7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1353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tvynis pamaryje: užlietas kelias, apsemti tūkstančiai hektarų žemumų -  Grynas.lt">
            <a:extLst>
              <a:ext uri="{FF2B5EF4-FFF2-40B4-BE49-F238E27FC236}">
                <a16:creationId xmlns:a16="http://schemas.microsoft.com/office/drawing/2014/main" id="{01633521-DFEE-4BFB-8D9E-64D38A982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6096000" y="3438237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Gamtamokslinė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problema</a:t>
            </a:r>
            <a:br>
              <a:rPr lang="lt-LT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7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Šaltiniai: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1700" dirty="0">
                <a:hlinkClick r:id="rId2"/>
              </a:rPr>
              <a:t>https://www.vle.lt/straipsnis/drageliskiu-lobis/</a:t>
            </a:r>
          </a:p>
          <a:p>
            <a:r>
              <a:rPr lang="lt-LT" sz="1700" dirty="0">
                <a:hlinkClick r:id="rId2"/>
              </a:rPr>
              <a:t>https://justsomething.co/before-and-after-world/</a:t>
            </a:r>
            <a:endParaRPr lang="lt-LT" sz="1700" dirty="0"/>
          </a:p>
          <a:p>
            <a:r>
              <a:rPr lang="en-US" sz="1700" dirty="0" err="1"/>
              <a:t>Bendr</a:t>
            </a:r>
            <a:r>
              <a:rPr lang="lt-LT" sz="1700" dirty="0" err="1"/>
              <a:t>ųjų</a:t>
            </a:r>
            <a:r>
              <a:rPr lang="lt-LT" sz="1700" dirty="0"/>
              <a:t> programų atnaujinimo gairės, 2019 </a:t>
            </a:r>
          </a:p>
          <a:p>
            <a:r>
              <a:rPr lang="lt-LT" sz="1700" dirty="0">
                <a:hlinkClick r:id="rId3"/>
              </a:rPr>
              <a:t>https://www.counselling-directory.org.uk/memberarticles/i-dont-know-who-i-am-anymore-losing-my-identity</a:t>
            </a:r>
            <a:endParaRPr lang="lt-LT" sz="1700" dirty="0"/>
          </a:p>
          <a:p>
            <a:r>
              <a:rPr lang="lt-LT" sz="1700" dirty="0">
                <a:hlinkClick r:id="rId4"/>
              </a:rPr>
              <a:t>http://mindurmarathi.com/how-to-say-in-marathi/nice-to-meet-you-in-marathi/</a:t>
            </a:r>
            <a:endParaRPr lang="lt-LT" sz="1700" dirty="0"/>
          </a:p>
          <a:p>
            <a:r>
              <a:rPr lang="lt-LT" sz="1700" dirty="0">
                <a:hlinkClick r:id="rId5"/>
              </a:rPr>
              <a:t>https://www.miestai.net/forumas/forum/kitos-diskusijos/visuomen%C4%97-ir-%C5%ABkis/14193-lietuvos-etnografiniai-regionai/page7</a:t>
            </a:r>
            <a:endParaRPr lang="lt-LT" sz="1700" dirty="0"/>
          </a:p>
          <a:p>
            <a:r>
              <a:rPr lang="lt-LT" sz="1700" dirty="0">
                <a:hlinkClick r:id="rId6"/>
              </a:rPr>
              <a:t>https://www.mokykla2030.lt/wp-content/uploads/2021/05/Kompetenciju-raiskos-gamtamokslinio-ugdymo-pasiekimu-ir-mokymosi-turinio-sasajos.pdf</a:t>
            </a:r>
            <a:endParaRPr lang="lt-LT" sz="1700" dirty="0"/>
          </a:p>
          <a:p>
            <a:r>
              <a:rPr lang="lt-LT" sz="1700" dirty="0">
                <a:hlinkClick r:id="rId7"/>
              </a:rPr>
              <a:t>https://www.emokykla.lt/upload/EMOKYKLA/BP/2021-11-03/Rekomendacijos/Pradinio%20ugdymo%20bendr%C5%B3j%C5%B3%20program%C5%B3%20%C4%AFgyvendinimo%20rekomendacijos.pdf</a:t>
            </a:r>
            <a:endParaRPr lang="lt-LT" sz="1700" dirty="0"/>
          </a:p>
          <a:p>
            <a:r>
              <a:rPr lang="lt-LT" sz="1700" dirty="0">
                <a:hlinkClick r:id="rId8"/>
              </a:rPr>
              <a:t>https://e-seimas.lrs.lt/portal/legalAct/lt/TAD/481fb7d0a82611e59010bea026bdb259/ejTyNDsnvQ</a:t>
            </a:r>
            <a:endParaRPr lang="lt-LT" sz="1700" dirty="0"/>
          </a:p>
          <a:p>
            <a:r>
              <a:rPr lang="lt-LT" sz="1700" dirty="0">
                <a:hlinkClick r:id="rId9"/>
              </a:rPr>
              <a:t>http://www.nmva.smm.lt/</a:t>
            </a:r>
            <a:r>
              <a:rPr lang="lt-LT" sz="1700" dirty="0" err="1">
                <a:hlinkClick r:id="rId9"/>
              </a:rPr>
              <a:t>wp-content</a:t>
            </a:r>
            <a:r>
              <a:rPr lang="lt-LT" sz="1700" dirty="0">
                <a:hlinkClick r:id="rId9"/>
              </a:rPr>
              <a:t>/</a:t>
            </a:r>
            <a:r>
              <a:rPr lang="lt-LT" sz="1700" dirty="0" err="1">
                <a:hlinkClick r:id="rId9"/>
              </a:rPr>
              <a:t>uploads</a:t>
            </a:r>
            <a:r>
              <a:rPr lang="lt-LT" sz="1700" dirty="0">
                <a:hlinkClick r:id="rId9"/>
              </a:rPr>
              <a:t>/2015/08/GM_koncepcija_11-121-V.V..pdf</a:t>
            </a:r>
            <a:endParaRPr lang="lt-LT" sz="1700" dirty="0"/>
          </a:p>
          <a:p>
            <a:endParaRPr lang="lt-LT" sz="1700" dirty="0"/>
          </a:p>
          <a:p>
            <a:endParaRPr lang="lt-LT" sz="1700" dirty="0"/>
          </a:p>
          <a:p>
            <a:endParaRPr lang="lt-LT" sz="1700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6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32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Šaltiniai: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A4D86-98F5-4D74-B2FB-AFB91A349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4" r="3943" b="-2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32" name="Freeform: Shape 24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F9030-721F-4FEA-8EDA-6A9AD179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lt-LT"/>
              <a:t>Nemuno </a:t>
            </a:r>
            <a:br>
              <a:rPr lang="lt-LT"/>
            </a:br>
            <a:r>
              <a:rPr lang="lt-LT"/>
              <a:t>delta</a:t>
            </a:r>
            <a:endParaRPr lang="en-US" dirty="0"/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D8BB275C-390C-490D-A865-4163258E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ice to meet you in marathi">
            <a:extLst>
              <a:ext uri="{FF2B5EF4-FFF2-40B4-BE49-F238E27FC236}">
                <a16:creationId xmlns:a16="http://schemas.microsoft.com/office/drawing/2014/main" id="{6DCB5B92-16A3-4CB3-BC84-CCC47E5D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15251"/>
          <a:stretch/>
        </p:blipFill>
        <p:spPr bwMode="auto"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15E2-6648-4856-B429-63F3A6FBF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b="43241"/>
          <a:stretch/>
        </p:blipFill>
        <p:spPr>
          <a:xfrm>
            <a:off x="-2265046" y="896838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609F78-CD5E-4BB9-BD4F-5909DE7C7563}"/>
              </a:ext>
            </a:extLst>
          </p:cNvPr>
          <p:cNvSpPr/>
          <p:nvPr/>
        </p:nvSpPr>
        <p:spPr>
          <a:xfrm>
            <a:off x="5279338" y="1012954"/>
            <a:ext cx="6912662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PROJEKTO METODININKĖ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GEOGRAFIJOS MOKYTOJA 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VADOVĖLIŲ BENDRAAUTORĖ </a:t>
            </a:r>
          </a:p>
          <a:p>
            <a:pPr algn="ctr"/>
            <a:r>
              <a:rPr lang="lt-L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GIDĖ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KELIONIŲ ORGANIZATORĖ 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SKAITMENINIŲ PRIEMONIŲ KŪRĖJA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ORIENTACININKĖ 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KELIAUTOJA/ŽYGEIVĖ 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THINKING SCHOOLS INTERNATIONAL LEKTORĖ</a:t>
            </a:r>
          </a:p>
          <a:p>
            <a:pPr algn="ctr"/>
            <a:r>
              <a:rPr lang="lt-LT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METŲ STAŽAS </a:t>
            </a:r>
          </a:p>
          <a:p>
            <a:pPr algn="ctr"/>
            <a:r>
              <a:rPr lang="lt-LT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DZŪKIJA</a:t>
            </a:r>
          </a:p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lt-L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68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79ED47-E30C-4266-9B66-C4F10CDDC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8E3BA-1C59-4051-8A22-D62F74E87DA2}"/>
              </a:ext>
            </a:extLst>
          </p:cNvPr>
          <p:cNvSpPr txBox="1"/>
          <p:nvPr/>
        </p:nvSpPr>
        <p:spPr>
          <a:xfrm>
            <a:off x="152977" y="3600161"/>
            <a:ext cx="4760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rgbClr val="FF00FF"/>
                </a:solidFill>
              </a:rPr>
              <a:t>5-10 DALYKŲ APIE SAVE</a:t>
            </a:r>
          </a:p>
          <a:p>
            <a:r>
              <a:rPr lang="lt-LT" sz="3600" b="1" dirty="0">
                <a:solidFill>
                  <a:srgbClr val="FF00FF"/>
                </a:solidFill>
              </a:rPr>
              <a:t>DARBO STAŽAS </a:t>
            </a:r>
          </a:p>
          <a:p>
            <a:r>
              <a:rPr lang="lt-LT" sz="3600" b="1" dirty="0">
                <a:solidFill>
                  <a:srgbClr val="FF00FF"/>
                </a:solidFill>
              </a:rPr>
              <a:t>REGIONAS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DALYVIŲ GEOGRAFIJA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A38CF-E9D9-4345-8DB6-D43B9BD4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88" y="1510862"/>
            <a:ext cx="6742760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C1A3FD1-35BF-44FC-91F3-3BA216F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05" y="267682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Seminaro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tikslas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1AC02C-833A-4FB9-A805-D2F04779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864" y="3112814"/>
            <a:ext cx="7231761" cy="23640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Padėti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išsiaiškinti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gamtamokslinio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ugdymo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kaitos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siekius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bendrojo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ugdymo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mokykloje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CD62F39-467F-4A3D-BEC2-4A227C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36" y="465235"/>
            <a:ext cx="1318352" cy="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5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Widescreen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Cavolini</vt:lpstr>
      <vt:lpstr>Garamond</vt:lpstr>
      <vt:lpstr>Open Sans</vt:lpstr>
      <vt:lpstr>Rockwell</vt:lpstr>
      <vt:lpstr>Times New Roman</vt:lpstr>
      <vt:lpstr>Wingdings</vt:lpstr>
      <vt:lpstr>Office Theme</vt:lpstr>
      <vt:lpstr>   Gamtamokslinio ugdymo Bendrųjų ugdymo programų pokyčiai: ugdymo tikslai ir uždaviniai, kompetencijų ugdymas </vt:lpstr>
      <vt:lpstr> </vt:lpstr>
      <vt:lpstr>Gamtamokslinė problema </vt:lpstr>
      <vt:lpstr>Nemuno  delta</vt:lpstr>
      <vt:lpstr>PowerPoint Presentation</vt:lpstr>
      <vt:lpstr>PowerPoint Presentation</vt:lpstr>
      <vt:lpstr>PowerPoint Presentation</vt:lpstr>
      <vt:lpstr>DALYVIŲ GEOGRAFIJA </vt:lpstr>
      <vt:lpstr>Seminaro tikslas</vt:lpstr>
      <vt:lpstr>PowerPoint Presentation</vt:lpstr>
      <vt:lpstr>Bendrųjų ugdymo programų kaita. Kodėl ji būtina? </vt:lpstr>
      <vt:lpstr>KAS SKATINA KAITĄ?</vt:lpstr>
      <vt:lpstr>GEROS MOKYKLOS KONCEPCIJA </vt:lpstr>
      <vt:lpstr>BUP PASKIRTIS </vt:lpstr>
      <vt:lpstr>Ugdymo kaitos kryptys (I)</vt:lpstr>
      <vt:lpstr>Ugdymo kaitos kryptys (II)</vt:lpstr>
      <vt:lpstr>PowerPoint Presentation</vt:lpstr>
      <vt:lpstr>PowerPoint Presentation</vt:lpstr>
      <vt:lpstr>PowerPoint Presentation</vt:lpstr>
      <vt:lpstr>GAMTAMOKSLINIS  UGDYMAS </vt:lpstr>
      <vt:lpstr>GAMTAMOKSLINIO UGDYMO PASKIRTIS</vt:lpstr>
      <vt:lpstr>PowerPoint Presentation</vt:lpstr>
      <vt:lpstr>PowerPoint Presentation</vt:lpstr>
      <vt:lpstr>GAMTAMOKSLINIO UGDYMO BP POKYČIAI.  KAS NAUJO? </vt:lpstr>
      <vt:lpstr>PowerPoint Presentation</vt:lpstr>
      <vt:lpstr>PowerPoint Presentation</vt:lpstr>
      <vt:lpstr>PowerPoint Presentation</vt:lpstr>
      <vt:lpstr>PowerPoint Presentation</vt:lpstr>
      <vt:lpstr>DĖKOJU UŽ DĖMESĮ   </vt:lpstr>
      <vt:lpstr>Šaltiniai:</vt:lpstr>
      <vt:lpstr>PowerPoint Presentation</vt:lpstr>
      <vt:lpstr>Šaltiniai: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Block-based Programming Languages</dc:title>
  <dc:creator>Andrew Csizmadia</dc:creator>
  <cp:lastModifiedBy>Rima Bačkienė</cp:lastModifiedBy>
  <cp:revision>112</cp:revision>
  <dcterms:created xsi:type="dcterms:W3CDTF">2018-09-22T10:07:53Z</dcterms:created>
  <dcterms:modified xsi:type="dcterms:W3CDTF">2022-02-21T20:19:38Z</dcterms:modified>
</cp:coreProperties>
</file>