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2" r:id="rId3"/>
    <p:sldId id="295" r:id="rId4"/>
    <p:sldId id="287" r:id="rId5"/>
    <p:sldId id="288" r:id="rId6"/>
    <p:sldId id="273" r:id="rId7"/>
    <p:sldId id="272" r:id="rId8"/>
    <p:sldId id="271" r:id="rId9"/>
    <p:sldId id="277" r:id="rId10"/>
    <p:sldId id="261" r:id="rId11"/>
    <p:sldId id="264" r:id="rId12"/>
    <p:sldId id="283" r:id="rId13"/>
    <p:sldId id="286" r:id="rId14"/>
    <p:sldId id="284" r:id="rId15"/>
    <p:sldId id="268" r:id="rId16"/>
    <p:sldId id="289" r:id="rId17"/>
    <p:sldId id="294" r:id="rId18"/>
    <p:sldId id="292" r:id="rId19"/>
    <p:sldId id="293" r:id="rId20"/>
    <p:sldId id="267" r:id="rId21"/>
    <p:sldId id="266" r:id="rId22"/>
    <p:sldId id="398" r:id="rId23"/>
    <p:sldId id="399" r:id="rId24"/>
    <p:sldId id="397" r:id="rId25"/>
    <p:sldId id="265" r:id="rId26"/>
    <p:sldId id="260" r:id="rId27"/>
    <p:sldId id="278" r:id="rId28"/>
    <p:sldId id="394" r:id="rId29"/>
    <p:sldId id="395" r:id="rId30"/>
    <p:sldId id="275" r:id="rId31"/>
    <p:sldId id="280" r:id="rId32"/>
    <p:sldId id="300" r:id="rId33"/>
    <p:sldId id="374" r:id="rId34"/>
    <p:sldId id="383" r:id="rId35"/>
    <p:sldId id="372" r:id="rId36"/>
    <p:sldId id="384" r:id="rId37"/>
    <p:sldId id="387" r:id="rId38"/>
    <p:sldId id="259" r:id="rId39"/>
    <p:sldId id="376" r:id="rId40"/>
    <p:sldId id="389" r:id="rId41"/>
    <p:sldId id="370" r:id="rId42"/>
    <p:sldId id="375" r:id="rId43"/>
    <p:sldId id="369" r:id="rId44"/>
    <p:sldId id="371" r:id="rId45"/>
    <p:sldId id="390" r:id="rId46"/>
    <p:sldId id="391" r:id="rId47"/>
    <p:sldId id="392" r:id="rId48"/>
    <p:sldId id="393" r:id="rId49"/>
    <p:sldId id="377" r:id="rId50"/>
    <p:sldId id="297" r:id="rId51"/>
    <p:sldId id="296" r:id="rId52"/>
    <p:sldId id="396" r:id="rId53"/>
    <p:sldId id="279" r:id="rId54"/>
    <p:sldId id="262" r:id="rId55"/>
    <p:sldId id="276" r:id="rId56"/>
    <p:sldId id="28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AD4C2"/>
    <a:srgbClr val="A8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0061" autoAdjust="0"/>
  </p:normalViewPr>
  <p:slideViewPr>
    <p:cSldViewPr snapToGrid="0">
      <p:cViewPr varScale="1">
        <p:scale>
          <a:sx n="83" d="100"/>
          <a:sy n="83" d="100"/>
        </p:scale>
        <p:origin x="677" y="82"/>
      </p:cViewPr>
      <p:guideLst/>
    </p:cSldViewPr>
  </p:slideViewPr>
  <p:notesTextViewPr>
    <p:cViewPr>
      <p:scale>
        <a:sx n="1" d="1"/>
        <a:sy n="1" d="1"/>
      </p:scale>
      <p:origin x="0" y="0"/>
    </p:cViewPr>
  </p:notesTextViewPr>
  <p:sorterViewPr>
    <p:cViewPr>
      <p:scale>
        <a:sx n="130" d="100"/>
        <a:sy n="130" d="100"/>
      </p:scale>
      <p:origin x="0" y="-10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51C4DB-4D3B-4637-BBBD-3A5F84AFEA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EAC2C8-A4C8-4E9E-BF50-09F8EF2C4FBC}">
      <dgm:prSet/>
      <dgm:spPr/>
      <dgm:t>
        <a:bodyPr/>
        <a:lstStyle/>
        <a:p>
          <a:r>
            <a:rPr lang="lt-LT"/>
            <a:t>Visą mokymosi laiką 15.00-18.10 val. išlikti mokymosi aplinkoje</a:t>
          </a:r>
          <a:endParaRPr lang="en-US"/>
        </a:p>
      </dgm:t>
    </dgm:pt>
    <dgm:pt modelId="{7F30375B-EDAA-4892-863E-28D12A108C4F}" type="parTrans" cxnId="{C84E419B-B382-4612-82E6-C2B624DE43AD}">
      <dgm:prSet/>
      <dgm:spPr/>
      <dgm:t>
        <a:bodyPr/>
        <a:lstStyle/>
        <a:p>
          <a:endParaRPr lang="en-US"/>
        </a:p>
      </dgm:t>
    </dgm:pt>
    <dgm:pt modelId="{FD7BC0A4-626C-409B-A0C4-CCC4B8F03EB0}" type="sibTrans" cxnId="{C84E419B-B382-4612-82E6-C2B624DE43AD}">
      <dgm:prSet/>
      <dgm:spPr/>
      <dgm:t>
        <a:bodyPr/>
        <a:lstStyle/>
        <a:p>
          <a:endParaRPr lang="en-US"/>
        </a:p>
      </dgm:t>
    </dgm:pt>
    <dgm:pt modelId="{ADDF8E27-A690-4A3F-AF63-E303388B4D2A}">
      <dgm:prSet/>
      <dgm:spPr/>
      <dgm:t>
        <a:bodyPr/>
        <a:lstStyle/>
        <a:p>
          <a:r>
            <a:rPr lang="lt-LT" dirty="0"/>
            <a:t>2-3 kartus per užsiėmimą įsijungti kamerą </a:t>
          </a:r>
          <a:endParaRPr lang="en-US" dirty="0"/>
        </a:p>
      </dgm:t>
    </dgm:pt>
    <dgm:pt modelId="{F0932846-AC59-40B8-94B4-1B5944F91D28}" type="parTrans" cxnId="{38A3D611-CB7E-4EC8-9165-4FE7AF8E69B4}">
      <dgm:prSet/>
      <dgm:spPr/>
      <dgm:t>
        <a:bodyPr/>
        <a:lstStyle/>
        <a:p>
          <a:endParaRPr lang="en-US"/>
        </a:p>
      </dgm:t>
    </dgm:pt>
    <dgm:pt modelId="{88984C7F-D262-4F94-A7A0-7DC7E11D8FE9}" type="sibTrans" cxnId="{38A3D611-CB7E-4EC8-9165-4FE7AF8E69B4}">
      <dgm:prSet/>
      <dgm:spPr/>
      <dgm:t>
        <a:bodyPr/>
        <a:lstStyle/>
        <a:p>
          <a:endParaRPr lang="en-US"/>
        </a:p>
      </dgm:t>
    </dgm:pt>
    <dgm:pt modelId="{A11146FD-1A98-44AA-B3F0-84708D5D1571}">
      <dgm:prSet/>
      <dgm:spPr/>
      <dgm:t>
        <a:bodyPr/>
        <a:lstStyle/>
        <a:p>
          <a:r>
            <a:rPr lang="lt-LT" dirty="0"/>
            <a:t>Kelti ranką, kai norite paklausti</a:t>
          </a:r>
          <a:endParaRPr lang="en-US" dirty="0"/>
        </a:p>
      </dgm:t>
    </dgm:pt>
    <dgm:pt modelId="{0CF99BBB-DA4C-468F-A79B-8D0FCAFCE9A6}" type="parTrans" cxnId="{65302F79-6BF5-42A8-9265-04956425B018}">
      <dgm:prSet/>
      <dgm:spPr/>
      <dgm:t>
        <a:bodyPr/>
        <a:lstStyle/>
        <a:p>
          <a:endParaRPr lang="en-US"/>
        </a:p>
      </dgm:t>
    </dgm:pt>
    <dgm:pt modelId="{0846B6FE-AD9A-447E-BDB1-CAE5F76A9609}" type="sibTrans" cxnId="{65302F79-6BF5-42A8-9265-04956425B018}">
      <dgm:prSet/>
      <dgm:spPr/>
      <dgm:t>
        <a:bodyPr/>
        <a:lstStyle/>
        <a:p>
          <a:endParaRPr lang="en-US"/>
        </a:p>
      </dgm:t>
    </dgm:pt>
    <dgm:pt modelId="{D35497CC-140E-491E-ABC0-29E4174F3753}">
      <dgm:prSet/>
      <dgm:spPr/>
      <dgm:t>
        <a:bodyPr/>
        <a:lstStyle/>
        <a:p>
          <a:r>
            <a:rPr lang="lt-LT" dirty="0"/>
            <a:t>Išsijunti mikrofoną, kai nekalbate </a:t>
          </a:r>
          <a:endParaRPr lang="en-US" dirty="0"/>
        </a:p>
      </dgm:t>
    </dgm:pt>
    <dgm:pt modelId="{08EF8A73-596A-47F1-BA5C-68A48C82BC49}" type="parTrans" cxnId="{AA7BA252-269A-4E37-8465-B91D6C93F06B}">
      <dgm:prSet/>
      <dgm:spPr/>
      <dgm:t>
        <a:bodyPr/>
        <a:lstStyle/>
        <a:p>
          <a:endParaRPr lang="en-US"/>
        </a:p>
      </dgm:t>
    </dgm:pt>
    <dgm:pt modelId="{89FE86CD-ADC6-4F65-BF13-73B5DE89FE98}" type="sibTrans" cxnId="{AA7BA252-269A-4E37-8465-B91D6C93F06B}">
      <dgm:prSet/>
      <dgm:spPr/>
      <dgm:t>
        <a:bodyPr/>
        <a:lstStyle/>
        <a:p>
          <a:endParaRPr lang="en-US"/>
        </a:p>
      </dgm:t>
    </dgm:pt>
    <dgm:pt modelId="{8CB9ED64-334F-4771-8212-C146865F24F0}">
      <dgm:prSet/>
      <dgm:spPr/>
      <dgm:t>
        <a:bodyPr/>
        <a:lstStyle/>
        <a:p>
          <a:r>
            <a:rPr lang="lt-LT"/>
            <a:t>Būkite aktyvus dalyviai </a:t>
          </a:r>
          <a:r>
            <a:rPr lang="lt-LT">
              <a:sym typeface="Wingdings" panose="05000000000000000000" pitchFamily="2" charset="2"/>
            </a:rPr>
            <a:t></a:t>
          </a:r>
          <a:endParaRPr lang="en-US"/>
        </a:p>
      </dgm:t>
    </dgm:pt>
    <dgm:pt modelId="{6591F42B-3955-4321-8A01-00249F085A7F}" type="parTrans" cxnId="{239CC25E-0560-44EA-A7EE-620667092D16}">
      <dgm:prSet/>
      <dgm:spPr/>
      <dgm:t>
        <a:bodyPr/>
        <a:lstStyle/>
        <a:p>
          <a:endParaRPr lang="en-US"/>
        </a:p>
      </dgm:t>
    </dgm:pt>
    <dgm:pt modelId="{455187A4-6E1B-49D9-8B59-1D4123F5CF0F}" type="sibTrans" cxnId="{239CC25E-0560-44EA-A7EE-620667092D16}">
      <dgm:prSet/>
      <dgm:spPr/>
      <dgm:t>
        <a:bodyPr/>
        <a:lstStyle/>
        <a:p>
          <a:endParaRPr lang="en-US"/>
        </a:p>
      </dgm:t>
    </dgm:pt>
    <dgm:pt modelId="{4CE33EA1-A108-430D-8A8E-CA4057C4611D}" type="pres">
      <dgm:prSet presAssocID="{BF51C4DB-4D3B-4637-BBBD-3A5F84AFEA89}" presName="linear" presStyleCnt="0">
        <dgm:presLayoutVars>
          <dgm:animLvl val="lvl"/>
          <dgm:resizeHandles val="exact"/>
        </dgm:presLayoutVars>
      </dgm:prSet>
      <dgm:spPr/>
    </dgm:pt>
    <dgm:pt modelId="{BAF99950-015B-4A66-BFBB-C6D4CDD100A4}" type="pres">
      <dgm:prSet presAssocID="{1BEAC2C8-A4C8-4E9E-BF50-09F8EF2C4FBC}" presName="parentText" presStyleLbl="node1" presStyleIdx="0" presStyleCnt="5">
        <dgm:presLayoutVars>
          <dgm:chMax val="0"/>
          <dgm:bulletEnabled val="1"/>
        </dgm:presLayoutVars>
      </dgm:prSet>
      <dgm:spPr/>
    </dgm:pt>
    <dgm:pt modelId="{E4B70E79-FE49-44AD-A7A7-12B5F2700CCE}" type="pres">
      <dgm:prSet presAssocID="{FD7BC0A4-626C-409B-A0C4-CCC4B8F03EB0}" presName="spacer" presStyleCnt="0"/>
      <dgm:spPr/>
    </dgm:pt>
    <dgm:pt modelId="{FA268DD8-74EE-4BBA-B42B-EB4F3366C404}" type="pres">
      <dgm:prSet presAssocID="{ADDF8E27-A690-4A3F-AF63-E303388B4D2A}" presName="parentText" presStyleLbl="node1" presStyleIdx="1" presStyleCnt="5">
        <dgm:presLayoutVars>
          <dgm:chMax val="0"/>
          <dgm:bulletEnabled val="1"/>
        </dgm:presLayoutVars>
      </dgm:prSet>
      <dgm:spPr/>
    </dgm:pt>
    <dgm:pt modelId="{569D48A9-D899-4445-9D62-56A1712CBD06}" type="pres">
      <dgm:prSet presAssocID="{88984C7F-D262-4F94-A7A0-7DC7E11D8FE9}" presName="spacer" presStyleCnt="0"/>
      <dgm:spPr/>
    </dgm:pt>
    <dgm:pt modelId="{FFE82976-6E32-44D2-B23E-2A9BEE041FC4}" type="pres">
      <dgm:prSet presAssocID="{A11146FD-1A98-44AA-B3F0-84708D5D1571}" presName="parentText" presStyleLbl="node1" presStyleIdx="2" presStyleCnt="5">
        <dgm:presLayoutVars>
          <dgm:chMax val="0"/>
          <dgm:bulletEnabled val="1"/>
        </dgm:presLayoutVars>
      </dgm:prSet>
      <dgm:spPr/>
    </dgm:pt>
    <dgm:pt modelId="{9A5D5A8E-4EA0-4DE0-86BD-D615198006B0}" type="pres">
      <dgm:prSet presAssocID="{0846B6FE-AD9A-447E-BDB1-CAE5F76A9609}" presName="spacer" presStyleCnt="0"/>
      <dgm:spPr/>
    </dgm:pt>
    <dgm:pt modelId="{6388EF3F-283D-4515-B532-35C2D662F27C}" type="pres">
      <dgm:prSet presAssocID="{D35497CC-140E-491E-ABC0-29E4174F3753}" presName="parentText" presStyleLbl="node1" presStyleIdx="3" presStyleCnt="5">
        <dgm:presLayoutVars>
          <dgm:chMax val="0"/>
          <dgm:bulletEnabled val="1"/>
        </dgm:presLayoutVars>
      </dgm:prSet>
      <dgm:spPr/>
    </dgm:pt>
    <dgm:pt modelId="{9573541D-0D5A-4D0C-B28D-A06421E611E9}" type="pres">
      <dgm:prSet presAssocID="{89FE86CD-ADC6-4F65-BF13-73B5DE89FE98}" presName="spacer" presStyleCnt="0"/>
      <dgm:spPr/>
    </dgm:pt>
    <dgm:pt modelId="{E73F2A49-8E2D-4FDF-9AF0-4E7997BF4711}" type="pres">
      <dgm:prSet presAssocID="{8CB9ED64-334F-4771-8212-C146865F24F0}" presName="parentText" presStyleLbl="node1" presStyleIdx="4" presStyleCnt="5">
        <dgm:presLayoutVars>
          <dgm:chMax val="0"/>
          <dgm:bulletEnabled val="1"/>
        </dgm:presLayoutVars>
      </dgm:prSet>
      <dgm:spPr/>
    </dgm:pt>
  </dgm:ptLst>
  <dgm:cxnLst>
    <dgm:cxn modelId="{38A3D611-CB7E-4EC8-9165-4FE7AF8E69B4}" srcId="{BF51C4DB-4D3B-4637-BBBD-3A5F84AFEA89}" destId="{ADDF8E27-A690-4A3F-AF63-E303388B4D2A}" srcOrd="1" destOrd="0" parTransId="{F0932846-AC59-40B8-94B4-1B5944F91D28}" sibTransId="{88984C7F-D262-4F94-A7A0-7DC7E11D8FE9}"/>
    <dgm:cxn modelId="{513E941C-D5B4-4E3D-9BBD-44C5F79759CA}" type="presOf" srcId="{ADDF8E27-A690-4A3F-AF63-E303388B4D2A}" destId="{FA268DD8-74EE-4BBA-B42B-EB4F3366C404}" srcOrd="0" destOrd="0" presId="urn:microsoft.com/office/officeart/2005/8/layout/vList2"/>
    <dgm:cxn modelId="{E34F102A-79D9-4C8D-B0EC-D29CA17C15DC}" type="presOf" srcId="{8CB9ED64-334F-4771-8212-C146865F24F0}" destId="{E73F2A49-8E2D-4FDF-9AF0-4E7997BF4711}" srcOrd="0" destOrd="0" presId="urn:microsoft.com/office/officeart/2005/8/layout/vList2"/>
    <dgm:cxn modelId="{239CC25E-0560-44EA-A7EE-620667092D16}" srcId="{BF51C4DB-4D3B-4637-BBBD-3A5F84AFEA89}" destId="{8CB9ED64-334F-4771-8212-C146865F24F0}" srcOrd="4" destOrd="0" parTransId="{6591F42B-3955-4321-8A01-00249F085A7F}" sibTransId="{455187A4-6E1B-49D9-8B59-1D4123F5CF0F}"/>
    <dgm:cxn modelId="{AA7BA252-269A-4E37-8465-B91D6C93F06B}" srcId="{BF51C4DB-4D3B-4637-BBBD-3A5F84AFEA89}" destId="{D35497CC-140E-491E-ABC0-29E4174F3753}" srcOrd="3" destOrd="0" parTransId="{08EF8A73-596A-47F1-BA5C-68A48C82BC49}" sibTransId="{89FE86CD-ADC6-4F65-BF13-73B5DE89FE98}"/>
    <dgm:cxn modelId="{65302F79-6BF5-42A8-9265-04956425B018}" srcId="{BF51C4DB-4D3B-4637-BBBD-3A5F84AFEA89}" destId="{A11146FD-1A98-44AA-B3F0-84708D5D1571}" srcOrd="2" destOrd="0" parTransId="{0CF99BBB-DA4C-468F-A79B-8D0FCAFCE9A6}" sibTransId="{0846B6FE-AD9A-447E-BDB1-CAE5F76A9609}"/>
    <dgm:cxn modelId="{F4BE217A-DFB8-4DA9-BAC4-6A8A365892DF}" type="presOf" srcId="{D35497CC-140E-491E-ABC0-29E4174F3753}" destId="{6388EF3F-283D-4515-B532-35C2D662F27C}" srcOrd="0" destOrd="0" presId="urn:microsoft.com/office/officeart/2005/8/layout/vList2"/>
    <dgm:cxn modelId="{20D15889-0896-4CEA-854F-CD6E283EA67E}" type="presOf" srcId="{1BEAC2C8-A4C8-4E9E-BF50-09F8EF2C4FBC}" destId="{BAF99950-015B-4A66-BFBB-C6D4CDD100A4}" srcOrd="0" destOrd="0" presId="urn:microsoft.com/office/officeart/2005/8/layout/vList2"/>
    <dgm:cxn modelId="{C84E419B-B382-4612-82E6-C2B624DE43AD}" srcId="{BF51C4DB-4D3B-4637-BBBD-3A5F84AFEA89}" destId="{1BEAC2C8-A4C8-4E9E-BF50-09F8EF2C4FBC}" srcOrd="0" destOrd="0" parTransId="{7F30375B-EDAA-4892-863E-28D12A108C4F}" sibTransId="{FD7BC0A4-626C-409B-A0C4-CCC4B8F03EB0}"/>
    <dgm:cxn modelId="{556824AB-BA0F-455A-992B-F167635711E7}" type="presOf" srcId="{A11146FD-1A98-44AA-B3F0-84708D5D1571}" destId="{FFE82976-6E32-44D2-B23E-2A9BEE041FC4}" srcOrd="0" destOrd="0" presId="urn:microsoft.com/office/officeart/2005/8/layout/vList2"/>
    <dgm:cxn modelId="{718D2BDC-15C5-4170-B6CE-06191D3587B6}" type="presOf" srcId="{BF51C4DB-4D3B-4637-BBBD-3A5F84AFEA89}" destId="{4CE33EA1-A108-430D-8A8E-CA4057C4611D}" srcOrd="0" destOrd="0" presId="urn:microsoft.com/office/officeart/2005/8/layout/vList2"/>
    <dgm:cxn modelId="{284BA7BD-2C49-45C7-AAE7-192EC1B41B34}" type="presParOf" srcId="{4CE33EA1-A108-430D-8A8E-CA4057C4611D}" destId="{BAF99950-015B-4A66-BFBB-C6D4CDD100A4}" srcOrd="0" destOrd="0" presId="urn:microsoft.com/office/officeart/2005/8/layout/vList2"/>
    <dgm:cxn modelId="{457727FC-317F-4FBC-82BA-A23378911D84}" type="presParOf" srcId="{4CE33EA1-A108-430D-8A8E-CA4057C4611D}" destId="{E4B70E79-FE49-44AD-A7A7-12B5F2700CCE}" srcOrd="1" destOrd="0" presId="urn:microsoft.com/office/officeart/2005/8/layout/vList2"/>
    <dgm:cxn modelId="{CB53636F-CDC7-4088-927D-46A7348E9CAB}" type="presParOf" srcId="{4CE33EA1-A108-430D-8A8E-CA4057C4611D}" destId="{FA268DD8-74EE-4BBA-B42B-EB4F3366C404}" srcOrd="2" destOrd="0" presId="urn:microsoft.com/office/officeart/2005/8/layout/vList2"/>
    <dgm:cxn modelId="{74C9A64D-E87D-4BFB-8404-10681443E894}" type="presParOf" srcId="{4CE33EA1-A108-430D-8A8E-CA4057C4611D}" destId="{569D48A9-D899-4445-9D62-56A1712CBD06}" srcOrd="3" destOrd="0" presId="urn:microsoft.com/office/officeart/2005/8/layout/vList2"/>
    <dgm:cxn modelId="{DF4F4BD8-9F87-41FF-BA4C-05D0CB864A02}" type="presParOf" srcId="{4CE33EA1-A108-430D-8A8E-CA4057C4611D}" destId="{FFE82976-6E32-44D2-B23E-2A9BEE041FC4}" srcOrd="4" destOrd="0" presId="urn:microsoft.com/office/officeart/2005/8/layout/vList2"/>
    <dgm:cxn modelId="{09F466CC-BF78-4496-94D9-6490DF6E7D3A}" type="presParOf" srcId="{4CE33EA1-A108-430D-8A8E-CA4057C4611D}" destId="{9A5D5A8E-4EA0-4DE0-86BD-D615198006B0}" srcOrd="5" destOrd="0" presId="urn:microsoft.com/office/officeart/2005/8/layout/vList2"/>
    <dgm:cxn modelId="{060F0E80-4F9A-465B-8F60-166C42B26036}" type="presParOf" srcId="{4CE33EA1-A108-430D-8A8E-CA4057C4611D}" destId="{6388EF3F-283D-4515-B532-35C2D662F27C}" srcOrd="6" destOrd="0" presId="urn:microsoft.com/office/officeart/2005/8/layout/vList2"/>
    <dgm:cxn modelId="{0B5176F6-4993-460F-BAD8-9B4746E5679D}" type="presParOf" srcId="{4CE33EA1-A108-430D-8A8E-CA4057C4611D}" destId="{9573541D-0D5A-4D0C-B28D-A06421E611E9}" srcOrd="7" destOrd="0" presId="urn:microsoft.com/office/officeart/2005/8/layout/vList2"/>
    <dgm:cxn modelId="{EC2FC34E-C67E-4EB5-8177-8CFA230C6368}" type="presParOf" srcId="{4CE33EA1-A108-430D-8A8E-CA4057C4611D}" destId="{E73F2A49-8E2D-4FDF-9AF0-4E7997BF47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99950-015B-4A66-BFBB-C6D4CDD100A4}">
      <dsp:nvSpPr>
        <dsp:cNvPr id="0" name=""/>
        <dsp:cNvSpPr/>
      </dsp:nvSpPr>
      <dsp:spPr>
        <a:xfrm>
          <a:off x="0" y="642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Visą mokymosi laiką 15.00-18.10 val. išlikti mokymosi aplinkoje</a:t>
          </a:r>
          <a:endParaRPr lang="en-US" sz="2800" kern="1200"/>
        </a:p>
      </dsp:txBody>
      <dsp:txXfrm>
        <a:off x="32784" y="39213"/>
        <a:ext cx="9897582" cy="606012"/>
      </dsp:txXfrm>
    </dsp:sp>
    <dsp:sp modelId="{FA268DD8-74EE-4BBA-B42B-EB4F3366C404}">
      <dsp:nvSpPr>
        <dsp:cNvPr id="0" name=""/>
        <dsp:cNvSpPr/>
      </dsp:nvSpPr>
      <dsp:spPr>
        <a:xfrm>
          <a:off x="0" y="75864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2-3 kartus per užsiėmimą įsijungti kamerą </a:t>
          </a:r>
          <a:endParaRPr lang="en-US" sz="2800" kern="1200" dirty="0"/>
        </a:p>
      </dsp:txBody>
      <dsp:txXfrm>
        <a:off x="32784" y="791433"/>
        <a:ext cx="9897582" cy="606012"/>
      </dsp:txXfrm>
    </dsp:sp>
    <dsp:sp modelId="{FFE82976-6E32-44D2-B23E-2A9BEE041FC4}">
      <dsp:nvSpPr>
        <dsp:cNvPr id="0" name=""/>
        <dsp:cNvSpPr/>
      </dsp:nvSpPr>
      <dsp:spPr>
        <a:xfrm>
          <a:off x="0" y="151086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Kelti ranką, kai norite paklausti</a:t>
          </a:r>
          <a:endParaRPr lang="en-US" sz="2800" kern="1200" dirty="0"/>
        </a:p>
      </dsp:txBody>
      <dsp:txXfrm>
        <a:off x="32784" y="1543653"/>
        <a:ext cx="9897582" cy="606012"/>
      </dsp:txXfrm>
    </dsp:sp>
    <dsp:sp modelId="{6388EF3F-283D-4515-B532-35C2D662F27C}">
      <dsp:nvSpPr>
        <dsp:cNvPr id="0" name=""/>
        <dsp:cNvSpPr/>
      </dsp:nvSpPr>
      <dsp:spPr>
        <a:xfrm>
          <a:off x="0" y="226308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Išsijunti mikrofoną, kai nekalbate </a:t>
          </a:r>
          <a:endParaRPr lang="en-US" sz="2800" kern="1200" dirty="0"/>
        </a:p>
      </dsp:txBody>
      <dsp:txXfrm>
        <a:off x="32784" y="2295873"/>
        <a:ext cx="9897582" cy="606012"/>
      </dsp:txXfrm>
    </dsp:sp>
    <dsp:sp modelId="{E73F2A49-8E2D-4FDF-9AF0-4E7997BF4711}">
      <dsp:nvSpPr>
        <dsp:cNvPr id="0" name=""/>
        <dsp:cNvSpPr/>
      </dsp:nvSpPr>
      <dsp:spPr>
        <a:xfrm>
          <a:off x="0" y="301530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Būkite aktyvus dalyviai </a:t>
          </a:r>
          <a:r>
            <a:rPr lang="lt-LT" sz="2800" kern="1200">
              <a:sym typeface="Wingdings" panose="05000000000000000000" pitchFamily="2" charset="2"/>
            </a:rPr>
            <a:t></a:t>
          </a:r>
          <a:endParaRPr lang="en-US" sz="2800" kern="1200"/>
        </a:p>
      </dsp:txBody>
      <dsp:txXfrm>
        <a:off x="32784" y="3048093"/>
        <a:ext cx="9897582"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6DD33-449C-49D4-8898-7BFF1B824EA2}" type="datetimeFigureOut">
              <a:rPr lang="en-GB" smtClean="0"/>
              <a:t>23/03/2022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96190-6C5C-4097-A500-B2B4ECF88D5D}" type="slidenum">
              <a:rPr lang="en-GB" smtClean="0"/>
              <a:t>‹#›</a:t>
            </a:fld>
            <a:endParaRPr lang="en-GB" dirty="0"/>
          </a:p>
        </p:txBody>
      </p:sp>
    </p:spTree>
    <p:extLst>
      <p:ext uri="{BB962C8B-B14F-4D97-AF65-F5344CB8AC3E}">
        <p14:creationId xmlns:p14="http://schemas.microsoft.com/office/powerpoint/2010/main" val="211603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2744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90669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37663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42263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327664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7668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6413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54095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48388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13644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23/03/2022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02817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C1756-0171-4439-A603-8899D28E6310}" type="datetimeFigureOut">
              <a:rPr lang="en-GB" smtClean="0"/>
              <a:t>23/03/2022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FFC97-B86E-4D14-AE45-425EB5B46BC7}" type="slidenum">
              <a:rPr lang="en-GB" smtClean="0"/>
              <a:t>‹#›</a:t>
            </a:fld>
            <a:endParaRPr lang="en-GB" dirty="0"/>
          </a:p>
        </p:txBody>
      </p:sp>
    </p:spTree>
    <p:extLst>
      <p:ext uri="{BB962C8B-B14F-4D97-AF65-F5344CB8AC3E}">
        <p14:creationId xmlns:p14="http://schemas.microsoft.com/office/powerpoint/2010/main" val="210681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lkakeliautojai.lt/Lietuvos-kariuomenes-ir-valstybes-vienis-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untryfile.com/how-to/six-creative-ways-to-connect-with-natur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e-seimas.lrs.lt/portal/legalAct/lt/TAD/481fb7d0a82611e59010bea026bdb259/ejTyNDsnvQ" TargetMode="External"/><Relationship Id="rId3" Type="http://schemas.openxmlformats.org/officeDocument/2006/relationships/hyperlink" Target="https://www.counselling-directory.org.uk/memberarticles/i-dont-know-who-i-am-anymore-losing-my-identity" TargetMode="External"/><Relationship Id="rId7" Type="http://schemas.openxmlformats.org/officeDocument/2006/relationships/hyperlink" Target="https://www.emokykla.lt/upload/EMOKYKLA/BP/2021-11-03/Rekomendacijos/Pradinio%20ugdymo%20bendr%C5%B3j%C5%B3%20program%C5%B3%20%C4%AFgyvendinimo%20rekomendacijos.pdf" TargetMode="External"/><Relationship Id="rId2" Type="http://schemas.openxmlformats.org/officeDocument/2006/relationships/hyperlink" Target="https://justsomething.co/before-and-after-world/" TargetMode="External"/><Relationship Id="rId1" Type="http://schemas.openxmlformats.org/officeDocument/2006/relationships/slideLayout" Target="../slideLayouts/slideLayout2.xml"/><Relationship Id="rId6" Type="http://schemas.openxmlformats.org/officeDocument/2006/relationships/hyperlink" Target="https://www.mokykla2030.lt/wp-content/uploads/2021/05/Kompetenciju-raiskos-gamtamokslinio-ugdymo-pasiekimu-ir-mokymosi-turinio-sasajos.pdf" TargetMode="External"/><Relationship Id="rId5" Type="http://schemas.openxmlformats.org/officeDocument/2006/relationships/hyperlink" Target="https://www.miestai.net/forumas/forum/kitos-diskusijos/visuomen%C4%97-ir-%C5%ABkis/14193-lietuvos-etnografiniai-regionai/page7" TargetMode="External"/><Relationship Id="rId10" Type="http://schemas.openxmlformats.org/officeDocument/2006/relationships/image" Target="../media/image2.png"/><Relationship Id="rId4" Type="http://schemas.openxmlformats.org/officeDocument/2006/relationships/hyperlink" Target="http://mindurmarathi.com/how-to-say-in-marathi/nice-to-meet-you-in-marathi/" TargetMode="External"/><Relationship Id="rId9" Type="http://schemas.openxmlformats.org/officeDocument/2006/relationships/hyperlink" Target="http://www.nmva.smm.lt/wp-content/uploads/2015/08/GM_koncepcija_11-121-V.V..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49" y="2049068"/>
            <a:ext cx="11630025" cy="2387600"/>
          </a:xfrm>
        </p:spPr>
        <p:txBody>
          <a:bodyPr>
            <a:normAutofit fontScale="90000"/>
          </a:bodyPr>
          <a:lstStyle/>
          <a:p>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r>
              <a:rPr lang="lt-LT" sz="3600" b="1" dirty="0">
                <a:effectLst/>
                <a:latin typeface="Cambria" panose="02040503050406030204" pitchFamily="18" charset="0"/>
                <a:ea typeface="Times New Roman" panose="02020603050405020304" pitchFamily="18" charset="0"/>
                <a:cs typeface="Times New Roman" panose="02020603050405020304" pitchFamily="18" charset="0"/>
              </a:rPr>
              <a:t>Gamtamokslinio ugdymo Bendrųjų ugdymo programų pokyčiai: ugdymo tikslai ir uždaviniai, kompetencijų ugdymas</a:t>
            </a:r>
            <a:br>
              <a:rPr lang="en-US" sz="1800" dirty="0">
                <a:effectLst/>
                <a:latin typeface="Cambria" panose="02040503050406030204" pitchFamily="18" charset="0"/>
                <a:ea typeface="Times New Roman" panose="02020603050405020304" pitchFamily="18" charset="0"/>
                <a:cs typeface="Times New Roman" panose="02020603050405020304" pitchFamily="18" charset="0"/>
              </a:rPr>
            </a:br>
            <a:endParaRPr lang="en-GB" b="1" dirty="0"/>
          </a:p>
        </p:txBody>
      </p:sp>
      <p:sp>
        <p:nvSpPr>
          <p:cNvPr id="4" name="Subtitle 2"/>
          <p:cNvSpPr>
            <a:spLocks noGrp="1"/>
          </p:cNvSpPr>
          <p:nvPr>
            <p:ph type="subTitle" idx="1"/>
          </p:nvPr>
        </p:nvSpPr>
        <p:spPr>
          <a:xfrm>
            <a:off x="1524000" y="4709478"/>
            <a:ext cx="9144000" cy="1655762"/>
          </a:xfrm>
        </p:spPr>
        <p:txBody>
          <a:bodyPr/>
          <a:lstStyle/>
          <a:p>
            <a:r>
              <a:rPr lang="lt-LT" b="1" dirty="0"/>
              <a:t>Rima Bačkienė </a:t>
            </a:r>
            <a:endParaRPr lang="en-US" b="1" dirty="0"/>
          </a:p>
          <a:p>
            <a:r>
              <a:rPr lang="lt-LT" b="1" dirty="0"/>
              <a:t>2022 03 23</a:t>
            </a:r>
            <a:endParaRPr lang="en-US" b="1" dirty="0"/>
          </a:p>
          <a:p>
            <a:endParaRPr lang="en-GB" b="1" dirty="0"/>
          </a:p>
        </p:txBody>
      </p:sp>
      <p:sp>
        <p:nvSpPr>
          <p:cNvPr id="8" name="Stačiakampis 7"/>
          <p:cNvSpPr/>
          <p:nvPr/>
        </p:nvSpPr>
        <p:spPr>
          <a:xfrm>
            <a:off x="119449" y="820223"/>
            <a:ext cx="11582400" cy="923330"/>
          </a:xfrm>
          <a:prstGeom prst="rect">
            <a:avLst/>
          </a:prstGeom>
        </p:spPr>
        <p:txBody>
          <a:bodyPr wrap="square">
            <a:spAutoFit/>
          </a:bodyPr>
          <a:lstStyle/>
          <a:p>
            <a:pPr algn="ctr">
              <a:spcAft>
                <a:spcPts val="0"/>
              </a:spcAft>
            </a:pPr>
            <a:r>
              <a:rPr lang="lt-LT" dirty="0">
                <a:effectLst/>
                <a:latin typeface="Times New Roman" panose="02020603050405020304" pitchFamily="18" charset="0"/>
                <a:ea typeface="Calibri" panose="020F0502020204030204" pitchFamily="34" charset="0"/>
              </a:rPr>
              <a:t>Projektas „Bendrojo ugdymo mokytojų bendrųjų ir dalykinių kompetencijų tobulinimas“</a:t>
            </a:r>
            <a:endParaRPr lang="lt-LT" dirty="0">
              <a:effectLst/>
              <a:latin typeface="Times New Roman" panose="02020603050405020304" pitchFamily="18" charset="0"/>
              <a:ea typeface="Times New Roman" panose="02020603050405020304" pitchFamily="18" charset="0"/>
            </a:endParaRPr>
          </a:p>
          <a:p>
            <a:pPr algn="ctr">
              <a:spcAft>
                <a:spcPts val="0"/>
              </a:spcAft>
            </a:pPr>
            <a:r>
              <a:rPr lang="lt-LT" dirty="0">
                <a:solidFill>
                  <a:srgbClr val="000000"/>
                </a:solidFill>
                <a:effectLst/>
                <a:latin typeface="Times New Roman" panose="02020603050405020304" pitchFamily="18" charset="0"/>
                <a:ea typeface="Times New Roman" panose="02020603050405020304" pitchFamily="18" charset="0"/>
              </a:rPr>
              <a:t>Projekto kodas 09.4.2-ESFA-V-715-02-0001.</a:t>
            </a:r>
          </a:p>
          <a:p>
            <a:pPr algn="ctr">
              <a:spcAft>
                <a:spcPts val="0"/>
              </a:spcAft>
            </a:pPr>
            <a:endParaRPr lang="lt-LT" dirty="0">
              <a:effectLst/>
              <a:latin typeface="Times New Roman" panose="02020603050405020304" pitchFamily="18" charset="0"/>
              <a:ea typeface="Times New Roman" panose="02020603050405020304" pitchFamily="18" charset="0"/>
            </a:endParaRPr>
          </a:p>
        </p:txBody>
      </p:sp>
      <p:pic>
        <p:nvPicPr>
          <p:cNvPr id="9" name="Picture 4"/>
          <p:cNvPicPr/>
          <p:nvPr/>
        </p:nvPicPr>
        <p:blipFill rotWithShape="1">
          <a:blip r:embed="rId3">
            <a:extLst>
              <a:ext uri="{28A0092B-C50C-407E-A947-70E740481C1C}">
                <a14:useLocalDpi xmlns:a14="http://schemas.microsoft.com/office/drawing/2010/main" val="0"/>
              </a:ext>
            </a:extLst>
          </a:blip>
          <a:srcRect r="61429"/>
          <a:stretch/>
        </p:blipFill>
        <p:spPr bwMode="auto">
          <a:xfrm>
            <a:off x="4358074" y="101403"/>
            <a:ext cx="1552575" cy="718820"/>
          </a:xfrm>
          <a:prstGeom prst="rect">
            <a:avLst/>
          </a:prstGeom>
          <a:noFill/>
          <a:ln>
            <a:noFill/>
          </a:ln>
          <a:extLst>
            <a:ext uri="{53640926-AAD7-44D8-BBD7-CCE9431645EC}">
              <a14:shadowObscured xmlns:a14="http://schemas.microsoft.com/office/drawing/2010/main"/>
            </a:ext>
          </a:extLst>
        </p:spPr>
      </p:pic>
      <p:pic>
        <p:nvPicPr>
          <p:cNvPr id="3" name="Paveikslėlis 2"/>
          <p:cNvPicPr>
            <a:picLocks noChangeAspect="1"/>
          </p:cNvPicPr>
          <p:nvPr/>
        </p:nvPicPr>
        <p:blipFill>
          <a:blip r:embed="rId4"/>
          <a:stretch>
            <a:fillRect/>
          </a:stretch>
        </p:blipFill>
        <p:spPr>
          <a:xfrm>
            <a:off x="6096000" y="272099"/>
            <a:ext cx="1318352" cy="431603"/>
          </a:xfrm>
          <a:prstGeom prst="rect">
            <a:avLst/>
          </a:prstGeom>
        </p:spPr>
      </p:pic>
    </p:spTree>
    <p:custDataLst>
      <p:tags r:id="rId1"/>
    </p:custDataLst>
    <p:extLst>
      <p:ext uri="{BB962C8B-B14F-4D97-AF65-F5344CB8AC3E}">
        <p14:creationId xmlns:p14="http://schemas.microsoft.com/office/powerpoint/2010/main" val="76218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5CA695B4-0E58-49F5-9B60-22540B300898}"/>
              </a:ext>
            </a:extLst>
          </p:cNvPr>
          <p:cNvPicPr>
            <a:picLocks noGrp="1" noChangeAspect="1"/>
          </p:cNvPicPr>
          <p:nvPr>
            <p:ph idx="1"/>
          </p:nvPr>
        </p:nvPicPr>
        <p:blipFill>
          <a:blip r:embed="rId2"/>
          <a:stretch>
            <a:fillRect/>
          </a:stretch>
        </p:blipFill>
        <p:spPr>
          <a:xfrm>
            <a:off x="895919" y="3944791"/>
            <a:ext cx="3731075" cy="1176630"/>
          </a:xfrm>
        </p:spPr>
      </p:pic>
      <p:pic>
        <p:nvPicPr>
          <p:cNvPr id="6" name="Content Placeholder 5">
            <a:extLst>
              <a:ext uri="{FF2B5EF4-FFF2-40B4-BE49-F238E27FC236}">
                <a16:creationId xmlns:a16="http://schemas.microsoft.com/office/drawing/2014/main" id="{EC21D75D-380E-484C-B060-A6A8F44B73B7}"/>
              </a:ext>
            </a:extLst>
          </p:cNvPr>
          <p:cNvPicPr>
            <a:picLocks noChangeAspect="1"/>
          </p:cNvPicPr>
          <p:nvPr/>
        </p:nvPicPr>
        <p:blipFill rotWithShape="1">
          <a:blip r:embed="rId3"/>
          <a:srcRect t="3542"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4"/>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9651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EF18-67EB-4F43-A426-E1EA53159B3D}"/>
              </a:ext>
            </a:extLst>
          </p:cNvPr>
          <p:cNvSpPr>
            <a:spLocks noGrp="1"/>
          </p:cNvSpPr>
          <p:nvPr>
            <p:ph type="title"/>
          </p:nvPr>
        </p:nvSpPr>
        <p:spPr/>
        <p:txBody>
          <a:bodyPr/>
          <a:lstStyle/>
          <a:p>
            <a:r>
              <a:rPr lang="lt-LT" dirty="0"/>
              <a:t>Bendrųjų ugdymo programų kaita. Kodėl ji būtina? </a:t>
            </a:r>
            <a:endParaRPr lang="en-US" dirty="0"/>
          </a:p>
        </p:txBody>
      </p:sp>
      <p:sp>
        <p:nvSpPr>
          <p:cNvPr id="3" name="Content Placeholder 2">
            <a:extLst>
              <a:ext uri="{FF2B5EF4-FFF2-40B4-BE49-F238E27FC236}">
                <a16:creationId xmlns:a16="http://schemas.microsoft.com/office/drawing/2014/main" id="{AF6B6D15-69ED-482A-998C-A09CEE0E1996}"/>
              </a:ext>
            </a:extLst>
          </p:cNvPr>
          <p:cNvSpPr>
            <a:spLocks noGrp="1"/>
          </p:cNvSpPr>
          <p:nvPr>
            <p:ph idx="1"/>
          </p:nvPr>
        </p:nvSpPr>
        <p:spPr/>
        <p:txBody>
          <a:bodyPr>
            <a:normAutofit fontScale="92500" lnSpcReduction="10000"/>
          </a:bodyPr>
          <a:lstStyle/>
          <a:p>
            <a:pPr marL="0" indent="0">
              <a:buNone/>
            </a:pPr>
            <a:r>
              <a:rPr lang="lt-LT" dirty="0"/>
              <a:t>Remiantis tarptautinio penkiolikmečių tyrimo (angl. </a:t>
            </a:r>
            <a:r>
              <a:rPr lang="lt-LT" dirty="0" err="1"/>
              <a:t>Programme</a:t>
            </a:r>
            <a:r>
              <a:rPr lang="lt-LT" dirty="0"/>
              <a:t> </a:t>
            </a:r>
            <a:r>
              <a:rPr lang="lt-LT" dirty="0" err="1"/>
              <a:t>for</a:t>
            </a:r>
            <a:r>
              <a:rPr lang="lt-LT" dirty="0"/>
              <a:t> International </a:t>
            </a:r>
            <a:r>
              <a:rPr lang="lt-LT" dirty="0" err="1"/>
              <a:t>Student</a:t>
            </a:r>
            <a:r>
              <a:rPr lang="lt-LT" dirty="0"/>
              <a:t> </a:t>
            </a:r>
            <a:r>
              <a:rPr lang="lt-LT" dirty="0" err="1"/>
              <a:t>Assessment</a:t>
            </a:r>
            <a:r>
              <a:rPr lang="lt-LT" dirty="0"/>
              <a:t>, toliau – PISA) 2015 m. tyrimo gamtos mokslų srityje duomenimis pastebėta:</a:t>
            </a:r>
          </a:p>
          <a:p>
            <a:r>
              <a:rPr lang="lt-LT" dirty="0"/>
              <a:t>beveik visose šalyse mokinių pasitikėjimas savo jėgomis ir gamtamokslinių užduočių sprendimo rezultatai yra stipriai susiję. Lietuvoje skirtumas tarp labiausiai ir mažiausiai savo jėgomis pasitikinčių mokinių rezultatų yra 59 taškai.</a:t>
            </a:r>
          </a:p>
          <a:p>
            <a:r>
              <a:rPr lang="lt-LT" dirty="0"/>
              <a:t>Lietuvos mokinių mokymosi pasiekimai yra nepakankamai geri, stokojama sistemingo rezultatų augimo.</a:t>
            </a:r>
          </a:p>
          <a:p>
            <a:r>
              <a:rPr lang="lt-LT" dirty="0"/>
              <a:t>Lietuvoje pernelyg daug mokinių nepasiekia minimalaus pasiekimų lygmens ir labai mažai pasiekia aukščiausius pasiekimų lygmenis:</a:t>
            </a:r>
            <a:endParaRPr lang="en-US" dirty="0"/>
          </a:p>
        </p:txBody>
      </p:sp>
    </p:spTree>
    <p:extLst>
      <p:ext uri="{BB962C8B-B14F-4D97-AF65-F5344CB8AC3E}">
        <p14:creationId xmlns:p14="http://schemas.microsoft.com/office/powerpoint/2010/main" val="146607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KAS SKATINA KAITĄ?</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653888" y="1391516"/>
            <a:ext cx="10515600" cy="4351338"/>
          </a:xfrm>
        </p:spPr>
        <p:txBody>
          <a:bodyPr>
            <a:noAutofit/>
          </a:bodyPr>
          <a:lstStyle/>
          <a:p>
            <a:pPr marL="0" indent="0">
              <a:buNone/>
            </a:pPr>
            <a:r>
              <a:rPr lang="lt-LT" sz="2400" b="1" dirty="0">
                <a:solidFill>
                  <a:srgbClr val="7030A0"/>
                </a:solidFill>
                <a:latin typeface="Cavolini" panose="03000502040302020204" pitchFamily="66" charset="0"/>
                <a:cs typeface="Cavolini" panose="03000502040302020204" pitchFamily="66" charset="0"/>
              </a:rPr>
              <a:t>n</a:t>
            </a:r>
            <a:r>
              <a:rPr lang="lt-LT" sz="2400" b="1" i="0" dirty="0">
                <a:solidFill>
                  <a:srgbClr val="7030A0"/>
                </a:solidFill>
                <a:effectLst/>
                <a:latin typeface="Cavolini" panose="03000502040302020204" pitchFamily="66" charset="0"/>
                <a:cs typeface="Cavolini" panose="03000502040302020204" pitchFamily="66" charset="0"/>
              </a:rPr>
              <a:t>uolat kintantis pasaulis</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globalizacijos iššūkiai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pokyčiai darbo rinkoje</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ugdymo varomąja jėga tampantis problemų sprendimas</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atradimai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mokymasis tyrinėjant</a:t>
            </a:r>
          </a:p>
          <a:p>
            <a:pPr marL="0" indent="0">
              <a:buNone/>
            </a:pPr>
            <a:r>
              <a:rPr lang="lt-LT" sz="2400" b="1" i="0" dirty="0">
                <a:solidFill>
                  <a:srgbClr val="7030A0"/>
                </a:solidFill>
                <a:effectLst/>
                <a:latin typeface="Cavolini" panose="03000502040302020204" pitchFamily="66" charset="0"/>
                <a:cs typeface="Cavolini" panose="03000502040302020204" pitchFamily="66" charset="0"/>
              </a:rPr>
              <a:t>aktyvus mokinių dalyvavimas procese kelia naujus iššūkius ugdymo turiniui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visuomenės poreikiai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mokinių pasiekimų rezultatai </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pedagogikos mokslo naujoves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iššūkiai švietimui</a:t>
            </a:r>
          </a:p>
          <a:p>
            <a:pPr marL="0" indent="0">
              <a:buNone/>
            </a:pPr>
            <a:r>
              <a:rPr lang="lt-LT" sz="2400" b="0" i="0" dirty="0">
                <a:solidFill>
                  <a:srgbClr val="333333"/>
                </a:solidFill>
                <a:effectLst/>
                <a:latin typeface="Open Sans" panose="020B0606030504020204" pitchFamily="34" charset="0"/>
              </a:rPr>
              <a:t> </a:t>
            </a:r>
            <a:endParaRPr lang="lt-LT" sz="24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4732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p:txBody>
          <a:bodyPr>
            <a:normAutofit fontScale="90000"/>
          </a:bodyPr>
          <a:lstStyle/>
          <a:p>
            <a:r>
              <a:rPr lang="lt-LT" sz="4800" dirty="0"/>
              <a:t>GEROS MOKYKLOS KONCEPCIJA</a:t>
            </a:r>
            <a:br>
              <a:rPr lang="lt-LT" dirty="0"/>
            </a:br>
            <a:endParaRPr lang="en-US" dirty="0"/>
          </a:p>
        </p:txBody>
      </p:sp>
      <p:sp>
        <p:nvSpPr>
          <p:cNvPr id="3" name="Content Placeholder 2">
            <a:extLst>
              <a:ext uri="{FF2B5EF4-FFF2-40B4-BE49-F238E27FC236}">
                <a16:creationId xmlns:a16="http://schemas.microsoft.com/office/drawing/2014/main" id="{B034EE82-1EB9-4969-A1CC-523249AB5DDF}"/>
              </a:ext>
            </a:extLst>
          </p:cNvPr>
          <p:cNvSpPr>
            <a:spLocks noGrp="1"/>
          </p:cNvSpPr>
          <p:nvPr>
            <p:ph idx="1"/>
          </p:nvPr>
        </p:nvSpPr>
        <p:spPr/>
        <p:txBody>
          <a:bodyPr>
            <a:normAutofit/>
          </a:bodyPr>
          <a:lstStyle/>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Gera mokykla - prasmės, atradimų ir mokymosi sėkmės siekianti mokykla, grindžianti savo veiklą</a:t>
            </a:r>
          </a:p>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bendruomenės susitarimais ir mokymusi.</a:t>
            </a:r>
          </a:p>
        </p:txBody>
      </p:sp>
    </p:spTree>
    <p:extLst>
      <p:ext uri="{BB962C8B-B14F-4D97-AF65-F5344CB8AC3E}">
        <p14:creationId xmlns:p14="http://schemas.microsoft.com/office/powerpoint/2010/main" val="166256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BUP PASKIRTIS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r>
              <a:rPr lang="lt-LT" sz="3200" dirty="0"/>
              <a:t>Pradinio ugdymo programa </a:t>
            </a:r>
            <a:r>
              <a:rPr lang="lt-LT" sz="3200" u="sng" dirty="0">
                <a:solidFill>
                  <a:srgbClr val="00B050"/>
                </a:solidFill>
              </a:rPr>
              <a:t>sudaro sąlygas </a:t>
            </a:r>
            <a:r>
              <a:rPr lang="lt-LT" sz="3200" dirty="0"/>
              <a:t>bręsti </a:t>
            </a:r>
            <a:r>
              <a:rPr lang="lt-LT" sz="3200" dirty="0">
                <a:solidFill>
                  <a:srgbClr val="FFC000"/>
                </a:solidFill>
              </a:rPr>
              <a:t>mokiniui</a:t>
            </a:r>
            <a:r>
              <a:rPr lang="lt-LT" sz="3200" dirty="0"/>
              <a:t> kaip asmenybei, plėtoti pozityvius santykius su savimi, kitais žmonėmis, socialine, gamtine ir </a:t>
            </a:r>
            <a:r>
              <a:rPr lang="lt-LT" sz="3200" dirty="0" err="1"/>
              <a:t>daugiakultūre</a:t>
            </a:r>
            <a:r>
              <a:rPr lang="lt-LT" sz="3200" dirty="0"/>
              <a:t> aplinka, įgyti pažinimo, mokėjimo mokytis, sveikatos ir kitų kompetencijų integralius pradmenis, kaip prielaidą tolesniam sėkmingam ugdymuisi.</a:t>
            </a: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1996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B7D65-7139-421E-A738-267B8A495AB9}"/>
              </a:ext>
            </a:extLst>
          </p:cNvPr>
          <p:cNvSpPr txBox="1"/>
          <p:nvPr/>
        </p:nvSpPr>
        <p:spPr>
          <a:xfrm>
            <a:off x="609600" y="181957"/>
            <a:ext cx="10972800" cy="6617196"/>
          </a:xfrm>
          <a:prstGeom prst="rect">
            <a:avLst/>
          </a:prstGeom>
          <a:noFill/>
        </p:spPr>
        <p:txBody>
          <a:bodyPr wrap="square">
            <a:spAutoFit/>
          </a:bodyPr>
          <a:lstStyle/>
          <a:p>
            <a:endParaRPr lang="lt-LT" sz="3200" b="1" dirty="0"/>
          </a:p>
          <a:p>
            <a:r>
              <a:rPr lang="lt-LT" sz="3600" b="1" dirty="0"/>
              <a:t>ATNAUJINTOMIS BENDRĄSIOMIS PROGRAMOMIS NUMATOMA (I)</a:t>
            </a:r>
          </a:p>
          <a:p>
            <a:endParaRPr lang="lt-LT" sz="3200" b="1" dirty="0"/>
          </a:p>
          <a:p>
            <a:pPr marL="457200" indent="-457200">
              <a:buFont typeface="Arial" panose="020B0604020202020204" pitchFamily="34" charset="0"/>
              <a:buChar char="•"/>
            </a:pPr>
            <a:r>
              <a:rPr lang="lt-LT" sz="3200" dirty="0"/>
              <a:t>stiprinti asmens vertybinių nuostatų, socialinių ir emocinių gebėjimų, pasitikėjimo savo galiomis, atsparumo, kūrybiškumo ugdymą;</a:t>
            </a:r>
          </a:p>
          <a:p>
            <a:pPr marL="457200" indent="-457200">
              <a:buFont typeface="Arial" panose="020B0604020202020204" pitchFamily="34" charset="0"/>
              <a:buChar char="•"/>
            </a:pPr>
            <a:r>
              <a:rPr lang="lt-LT" sz="3200" dirty="0"/>
              <a:t>sistemiškai įtraukti pasitikėjimo, pagarbos ir tolerancijos kitokiai nuomonei, kultūrų įvairovei, tautinės savimonės, pilietiškumo, demokratinio dialogo kultūros ir darnaus vystymosi nuostatų ugdymą;</a:t>
            </a:r>
          </a:p>
          <a:p>
            <a:pPr marL="457200" indent="-457200">
              <a:buFont typeface="Arial" panose="020B0604020202020204" pitchFamily="34" charset="0"/>
              <a:buChar char="•"/>
            </a:pPr>
            <a:r>
              <a:rPr lang="lt-LT" sz="3200" dirty="0"/>
              <a:t>sukurti sąlygas kiekvienam mokiniui įgyti aukštesnius pasiekimus, suteikiant tvirtus ir tvarius žinių pagrindus; </a:t>
            </a:r>
          </a:p>
        </p:txBody>
      </p:sp>
    </p:spTree>
    <p:extLst>
      <p:ext uri="{BB962C8B-B14F-4D97-AF65-F5344CB8AC3E}">
        <p14:creationId xmlns:p14="http://schemas.microsoft.com/office/powerpoint/2010/main" val="114499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D34AB-56CC-484C-9629-3A0364FF3A02}"/>
              </a:ext>
            </a:extLst>
          </p:cNvPr>
          <p:cNvSpPr txBox="1"/>
          <p:nvPr/>
        </p:nvSpPr>
        <p:spPr>
          <a:xfrm>
            <a:off x="743527" y="535710"/>
            <a:ext cx="11291455" cy="5632311"/>
          </a:xfrm>
          <a:prstGeom prst="rect">
            <a:avLst/>
          </a:prstGeom>
          <a:noFill/>
        </p:spPr>
        <p:txBody>
          <a:bodyPr wrap="square">
            <a:spAutoFit/>
          </a:bodyPr>
          <a:lstStyle/>
          <a:p>
            <a:r>
              <a:rPr lang="lt-LT" sz="3600" b="1" dirty="0"/>
              <a:t>ATNAUJINTOMIS BENDROSIOMIS PROGRAMOMIS NUMATOMA (II)</a:t>
            </a:r>
          </a:p>
          <a:p>
            <a:pPr marL="457200" indent="-457200">
              <a:buFont typeface="Arial" panose="020B0604020202020204" pitchFamily="34" charset="0"/>
              <a:buChar char="•"/>
            </a:pPr>
            <a:endParaRPr lang="lt-LT" sz="3600" dirty="0"/>
          </a:p>
          <a:p>
            <a:pPr marL="457200" indent="-457200">
              <a:buFont typeface="Arial" panose="020B0604020202020204" pitchFamily="34" charset="0"/>
              <a:buChar char="•"/>
            </a:pPr>
            <a:r>
              <a:rPr lang="lt-LT" sz="3600" dirty="0"/>
              <a:t>mokomųjų dalykų turiniu ugdyti kompetencijas;</a:t>
            </a:r>
          </a:p>
          <a:p>
            <a:pPr marL="457200" indent="-457200">
              <a:buFont typeface="Arial" panose="020B0604020202020204" pitchFamily="34" charset="0"/>
              <a:buChar char="•"/>
            </a:pPr>
            <a:r>
              <a:rPr lang="lt-LT" sz="3600" dirty="0"/>
              <a:t>prasmingai įtraukti aktualų turinį, skirtą ugdyti mokinių kompetencijas; </a:t>
            </a:r>
          </a:p>
          <a:p>
            <a:pPr marL="457200" indent="-457200">
              <a:buFont typeface="Arial" panose="020B0604020202020204" pitchFamily="34" charset="0"/>
              <a:buChar char="•"/>
            </a:pPr>
            <a:r>
              <a:rPr lang="lt-LT" sz="3600" dirty="0"/>
              <a:t>numatyti ugdymo(</a:t>
            </a:r>
            <a:r>
              <a:rPr lang="lt-LT" sz="3600" dirty="0" err="1"/>
              <a:t>si</a:t>
            </a:r>
            <a:r>
              <a:rPr lang="lt-LT" sz="3600" dirty="0"/>
              <a:t>) galimybes įvairiuose kontekstuose; </a:t>
            </a:r>
          </a:p>
          <a:p>
            <a:pPr marL="457200" indent="-457200">
              <a:buFont typeface="Arial" panose="020B0604020202020204" pitchFamily="34" charset="0"/>
              <a:buChar char="•"/>
            </a:pPr>
            <a:r>
              <a:rPr lang="lt-LT" sz="3600" dirty="0"/>
              <a:t>įtvirtinti sąsajas tarp pakopų, ugdymo sričių ir dalykų;</a:t>
            </a:r>
          </a:p>
          <a:p>
            <a:pPr marL="457200" indent="-457200">
              <a:buFont typeface="Arial" panose="020B0604020202020204" pitchFamily="34" charset="0"/>
              <a:buChar char="•"/>
            </a:pPr>
            <a:r>
              <a:rPr lang="lt-LT" sz="3600" dirty="0"/>
              <a:t>užtikrinti ugdymo tikslų, turinio įgyvendinimo ir pasiekimų vertinimo dermę.</a:t>
            </a:r>
            <a:endParaRPr lang="en-US" sz="3600" dirty="0"/>
          </a:p>
        </p:txBody>
      </p:sp>
    </p:spTree>
    <p:extLst>
      <p:ext uri="{BB962C8B-B14F-4D97-AF65-F5344CB8AC3E}">
        <p14:creationId xmlns:p14="http://schemas.microsoft.com/office/powerpoint/2010/main" val="156738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2C4941C8-8259-4C1B-8880-915214F0C57A}"/>
              </a:ext>
            </a:extLst>
          </p:cNvPr>
          <p:cNvSpPr/>
          <p:nvPr/>
        </p:nvSpPr>
        <p:spPr>
          <a:xfrm>
            <a:off x="298450" y="2079723"/>
            <a:ext cx="6959600" cy="3536236"/>
          </a:xfrm>
          <a:prstGeom prst="rect">
            <a:avLst/>
          </a:prstGeom>
        </p:spPr>
        <p:txBody>
          <a:bodyPr vert="horz" lIns="91440" tIns="45720" rIns="91440" bIns="45720" rtlCol="0">
            <a:noAutofit/>
          </a:bodyPr>
          <a:lstStyle/>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2022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priešmokyklinio</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ugdymo</a:t>
            </a:r>
            <a:endParaRPr lang="en-US" sz="3600" b="1" cap="none" spc="0" dirty="0">
              <a:ln w="0"/>
              <a:effectLst>
                <a:outerShdw blurRad="38100" dist="19050" dir="2700000" algn="tl" rotWithShape="0">
                  <a:schemeClr val="dk1">
                    <a:alpha val="40000"/>
                  </a:schemeClr>
                </a:outerShdw>
              </a:effectLst>
            </a:endParaRPr>
          </a:p>
          <a:p>
            <a:pPr>
              <a:lnSpc>
                <a:spcPct val="90000"/>
              </a:lnSpc>
              <a:spcAft>
                <a:spcPts val="600"/>
              </a:spcAft>
            </a:pPr>
            <a:r>
              <a:rPr lang="en-US" sz="3600" b="1" dirty="0">
                <a:ln w="0"/>
                <a:effectLst>
                  <a:outerShdw blurRad="38100" dist="19050" dir="2700000" algn="tl" rotWithShape="0">
                    <a:schemeClr val="dk1">
                      <a:alpha val="40000"/>
                    </a:schemeClr>
                  </a:outerShdw>
                </a:effectLst>
              </a:rPr>
              <a:t>2023 </a:t>
            </a:r>
            <a:r>
              <a:rPr lang="lt-LT" sz="3600" b="1" dirty="0">
                <a:ln w="0"/>
                <a:effectLst>
                  <a:outerShdw blurRad="38100" dist="19050" dir="2700000" algn="tl" rotWithShape="0">
                    <a:schemeClr val="dk1">
                      <a:alpha val="40000"/>
                    </a:schemeClr>
                  </a:outerShdw>
                </a:effectLst>
              </a:rPr>
              <a:t>m. </a:t>
            </a:r>
            <a:r>
              <a:rPr lang="en-US" sz="3600" b="1" dirty="0">
                <a:ln w="0"/>
                <a:effectLst>
                  <a:outerShdw blurRad="38100" dist="19050" dir="2700000" algn="tl" rotWithShape="0">
                    <a:schemeClr val="dk1">
                      <a:alpha val="40000"/>
                    </a:schemeClr>
                  </a:outerShdw>
                </a:effectLst>
              </a:rPr>
              <a:t>– 1, 3, 5, 7, 9, 11 kl.</a:t>
            </a:r>
          </a:p>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2024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2, 4, 6, 8, 10, 12kl.</a:t>
            </a:r>
          </a:p>
        </p:txBody>
      </p:sp>
    </p:spTree>
    <p:extLst>
      <p:ext uri="{BB962C8B-B14F-4D97-AF65-F5344CB8AC3E}">
        <p14:creationId xmlns:p14="http://schemas.microsoft.com/office/powerpoint/2010/main" val="240614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lt-LT" sz="6600" b="1" kern="1200" dirty="0">
                <a:solidFill>
                  <a:schemeClr val="tx1"/>
                </a:solidFill>
                <a:latin typeface="+mj-lt"/>
                <a:ea typeface="+mj-ea"/>
                <a:cs typeface="+mj-cs"/>
              </a:rPr>
              <a:t>GAMTAMOKSLINIS </a:t>
            </a:r>
            <a:br>
              <a:rPr lang="lt-LT" sz="6600" b="1" kern="1200" dirty="0">
                <a:solidFill>
                  <a:schemeClr val="tx1"/>
                </a:solidFill>
                <a:latin typeface="+mj-lt"/>
                <a:ea typeface="+mj-ea"/>
                <a:cs typeface="+mj-cs"/>
              </a:rPr>
            </a:br>
            <a:r>
              <a:rPr lang="lt-LT" sz="6600" b="1" kern="1200" dirty="0">
                <a:solidFill>
                  <a:schemeClr val="tx1"/>
                </a:solidFill>
                <a:latin typeface="+mj-lt"/>
                <a:ea typeface="+mj-ea"/>
                <a:cs typeface="+mj-cs"/>
              </a:rPr>
              <a:t>UGDYMAS </a:t>
            </a:r>
            <a:endParaRPr lang="en-US" sz="66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1285241" y="4582814"/>
            <a:ext cx="7132335" cy="1312657"/>
          </a:xfrm>
        </p:spPr>
        <p:txBody>
          <a:bodyPr vert="horz" lIns="91440" tIns="45720" rIns="91440" bIns="45720" rtlCol="0" anchor="t">
            <a:normAutofit/>
          </a:bodyPr>
          <a:lstStyle/>
          <a:p>
            <a:pPr marL="0" indent="0">
              <a:buNone/>
            </a:pPr>
            <a:endParaRPr lang="en-US" sz="2400" kern="1200" dirty="0">
              <a:solidFill>
                <a:schemeClr val="tx1"/>
              </a:solidFill>
              <a:latin typeface="+mn-lt"/>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25787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B38E-CD81-49F7-B5C7-080426D8B23F}"/>
              </a:ext>
            </a:extLst>
          </p:cNvPr>
          <p:cNvSpPr>
            <a:spLocks noGrp="1"/>
          </p:cNvSpPr>
          <p:nvPr>
            <p:ph type="title"/>
          </p:nvPr>
        </p:nvSpPr>
        <p:spPr/>
        <p:txBody>
          <a:bodyPr/>
          <a:lstStyle/>
          <a:p>
            <a:r>
              <a:rPr lang="lt-LT" b="1" dirty="0"/>
              <a:t>GAMTAMOKSLINIO UGDYMO PASKIRTIS</a:t>
            </a:r>
            <a:endParaRPr lang="en-US" b="1" dirty="0"/>
          </a:p>
        </p:txBody>
      </p:sp>
      <p:sp>
        <p:nvSpPr>
          <p:cNvPr id="3" name="Content Placeholder 2">
            <a:extLst>
              <a:ext uri="{FF2B5EF4-FFF2-40B4-BE49-F238E27FC236}">
                <a16:creationId xmlns:a16="http://schemas.microsoft.com/office/drawing/2014/main" id="{597EDE9F-3BA7-45AB-BCAF-DD5EC21E43AE}"/>
              </a:ext>
            </a:extLst>
          </p:cNvPr>
          <p:cNvSpPr>
            <a:spLocks noGrp="1"/>
          </p:cNvSpPr>
          <p:nvPr>
            <p:ph idx="1"/>
          </p:nvPr>
        </p:nvSpPr>
        <p:spPr>
          <a:xfrm>
            <a:off x="727364" y="1557771"/>
            <a:ext cx="10515600" cy="4935104"/>
          </a:xfrm>
        </p:spPr>
        <p:txBody>
          <a:bodyPr>
            <a:normAutofit fontScale="70000" lnSpcReduction="20000"/>
          </a:bodyPr>
          <a:lstStyle/>
          <a:p>
            <a:pPr marL="0" indent="0">
              <a:buNone/>
            </a:pPr>
            <a:r>
              <a:rPr lang="lt-LT" sz="4000" b="0" i="0" u="none" strike="noStrike" baseline="0" dirty="0">
                <a:solidFill>
                  <a:srgbClr val="000000"/>
                </a:solidFill>
                <a:latin typeface="Times New Roman" panose="02020603050405020304" pitchFamily="18" charset="0"/>
              </a:rPr>
              <a:t>Gamtamokslinis ugdymas skirtas skatinti mokinių domėjimąsi gamtos mokslais ir plėtoti jų gamtamokslinį raštingumą ir kompetencijas: </a:t>
            </a:r>
          </a:p>
          <a:p>
            <a:endParaRPr lang="lt-LT" sz="4000" b="0" i="0" u="none" strike="noStrike" baseline="0" dirty="0">
              <a:solidFill>
                <a:srgbClr val="000000"/>
              </a:solidFill>
              <a:latin typeface="Times New Roman" panose="02020603050405020304" pitchFamily="18" charset="0"/>
            </a:endParaRPr>
          </a:p>
          <a:p>
            <a:r>
              <a:rPr lang="lt-LT" sz="4000" b="0" i="0" u="none" strike="noStrike" baseline="0" dirty="0">
                <a:solidFill>
                  <a:srgbClr val="000000"/>
                </a:solidFill>
                <a:latin typeface="Times New Roman" panose="02020603050405020304" pitchFamily="18" charset="0"/>
              </a:rPr>
              <a:t>naudotis gamtos tyrimų metodais ir žiniomis bei supratimu apie gamtos mokslų nagrinėjamus reiškinius, procesus ir sampratas ieškant atsakymų į iškylančius klausimus; </a:t>
            </a:r>
          </a:p>
          <a:p>
            <a:r>
              <a:rPr lang="lt-LT" sz="4000" b="0" i="0" u="none" strike="noStrike" baseline="0" dirty="0">
                <a:solidFill>
                  <a:srgbClr val="000000"/>
                </a:solidFill>
                <a:latin typeface="Times New Roman" panose="02020603050405020304" pitchFamily="18" charset="0"/>
              </a:rPr>
              <a:t>pateikti ir vertinti argumentus, kurie remtųsi faktais</a:t>
            </a:r>
            <a:r>
              <a:rPr lang="lt-LT" sz="4000" dirty="0">
                <a:solidFill>
                  <a:srgbClr val="000000"/>
                </a:solidFill>
                <a:latin typeface="Times New Roman" panose="02020603050405020304" pitchFamily="18" charset="0"/>
              </a:rPr>
              <a:t> </a:t>
            </a:r>
            <a:r>
              <a:rPr lang="lt-LT" sz="4000" b="0" i="0" u="none" strike="noStrike" baseline="0" dirty="0">
                <a:solidFill>
                  <a:srgbClr val="000000"/>
                </a:solidFill>
                <a:latin typeface="Times New Roman" panose="02020603050405020304" pitchFamily="18" charset="0"/>
              </a:rPr>
              <a:t>bei formuluoti pagrįstas išvadas; </a:t>
            </a:r>
          </a:p>
          <a:p>
            <a:r>
              <a:rPr lang="lt-LT" sz="4000" b="0" i="0" u="none" strike="noStrike" baseline="0" dirty="0">
                <a:solidFill>
                  <a:srgbClr val="000000"/>
                </a:solidFill>
                <a:latin typeface="Times New Roman" panose="02020603050405020304" pitchFamily="18" charset="0"/>
              </a:rPr>
              <a:t>aiškinti žinių svarbą priimant asmeninius sprendimus, lokalių ir globalių gamtamokslinių problemų sprendimų pagrįstumą; </a:t>
            </a:r>
          </a:p>
          <a:p>
            <a:r>
              <a:rPr lang="lt-LT" sz="4000" b="0" i="0" u="none" strike="noStrike" baseline="0" dirty="0">
                <a:solidFill>
                  <a:srgbClr val="000000"/>
                </a:solidFill>
                <a:latin typeface="Times New Roman" panose="02020603050405020304" pitchFamily="18" charset="0"/>
              </a:rPr>
              <a:t>suprasti žmogaus veiklos sukeltus pokyčius gamtoje ir imtis asmeninės atsakomybės už aplinkos išsaugojimą, tausoti savo ir kitų žmonių sveikatą. </a:t>
            </a:r>
          </a:p>
          <a:p>
            <a:endParaRPr lang="en-US" dirty="0"/>
          </a:p>
        </p:txBody>
      </p:sp>
    </p:spTree>
    <p:extLst>
      <p:ext uri="{BB962C8B-B14F-4D97-AF65-F5344CB8AC3E}">
        <p14:creationId xmlns:p14="http://schemas.microsoft.com/office/powerpoint/2010/main" val="356546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14927" y="507660"/>
            <a:ext cx="10515600" cy="1325563"/>
          </a:xfrm>
        </p:spPr>
        <p:txBody>
          <a:bodyPr>
            <a:normAutofit/>
          </a:bodyPr>
          <a:lstStyle/>
          <a:p>
            <a:br>
              <a:rPr lang="lt-LT" dirty="0"/>
            </a:br>
            <a:endParaRPr lang="lt-LT"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376382" y="2769610"/>
            <a:ext cx="10515600" cy="4351338"/>
          </a:xfrm>
        </p:spPr>
        <p:txBody>
          <a:bodyPr>
            <a:normAutofit/>
          </a:bodyPr>
          <a:lstStyle/>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graphicFrame>
        <p:nvGraphicFramePr>
          <p:cNvPr id="10" name="TextBox 5">
            <a:extLst>
              <a:ext uri="{FF2B5EF4-FFF2-40B4-BE49-F238E27FC236}">
                <a16:creationId xmlns:a16="http://schemas.microsoft.com/office/drawing/2014/main" id="{6AE49031-3D8F-4CAE-8CF7-E335532DEE04}"/>
              </a:ext>
            </a:extLst>
          </p:cNvPr>
          <p:cNvGraphicFramePr/>
          <p:nvPr>
            <p:extLst>
              <p:ext uri="{D42A27DB-BD31-4B8C-83A1-F6EECF244321}">
                <p14:modId xmlns:p14="http://schemas.microsoft.com/office/powerpoint/2010/main" val="3038364727"/>
              </p:ext>
            </p:extLst>
          </p:nvPr>
        </p:nvGraphicFramePr>
        <p:xfrm>
          <a:off x="733425" y="1703928"/>
          <a:ext cx="9963150"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AB0585A-B932-4DC0-ADD3-524FE99A7644}"/>
              </a:ext>
            </a:extLst>
          </p:cNvPr>
          <p:cNvSpPr/>
          <p:nvPr/>
        </p:nvSpPr>
        <p:spPr>
          <a:xfrm>
            <a:off x="2391669" y="435173"/>
            <a:ext cx="5376664" cy="923330"/>
          </a:xfrm>
          <a:prstGeom prst="rect">
            <a:avLst/>
          </a:prstGeom>
          <a:noFill/>
        </p:spPr>
        <p:txBody>
          <a:bodyPr wrap="none" lIns="91440" tIns="45720" rIns="91440" bIns="45720">
            <a:spAutoFit/>
          </a:bodyPr>
          <a:lstStyle/>
          <a:p>
            <a:pPr algn="ctr"/>
            <a:r>
              <a:rPr lang="lt-LT" sz="5400" b="0" cap="none" spc="0" dirty="0">
                <a:ln w="0"/>
                <a:solidFill>
                  <a:schemeClr val="tx1"/>
                </a:solidFill>
                <a:effectLst>
                  <a:outerShdw blurRad="38100" dist="19050" dir="2700000" algn="tl" rotWithShape="0">
                    <a:schemeClr val="dk1">
                      <a:alpha val="40000"/>
                    </a:schemeClr>
                  </a:outerShdw>
                </a:effectLst>
              </a:rPr>
              <a:t>Mokymų taisyklės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847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CB3C9-7DBD-4E99-A416-B4C0D7623B5A}"/>
              </a:ext>
            </a:extLst>
          </p:cNvPr>
          <p:cNvSpPr txBox="1"/>
          <p:nvPr/>
        </p:nvSpPr>
        <p:spPr>
          <a:xfrm>
            <a:off x="290285" y="304800"/>
            <a:ext cx="11611429" cy="5509200"/>
          </a:xfrm>
          <a:prstGeom prst="rect">
            <a:avLst/>
          </a:prstGeom>
          <a:noFill/>
        </p:spPr>
        <p:txBody>
          <a:bodyPr wrap="square">
            <a:spAutoFit/>
          </a:bodyPr>
          <a:lstStyle/>
          <a:p>
            <a:pPr algn="just"/>
            <a:r>
              <a:rPr lang="lt-LT" sz="3200" b="1" dirty="0"/>
              <a:t>Tikslas</a:t>
            </a:r>
            <a:endParaRPr lang="en-US" sz="3200" b="1" dirty="0"/>
          </a:p>
          <a:p>
            <a:pPr algn="just"/>
            <a:endParaRPr lang="lt-LT" sz="3200" b="1" dirty="0"/>
          </a:p>
          <a:p>
            <a:pPr algn="just"/>
            <a:r>
              <a:rPr lang="lt-LT" sz="3200" dirty="0">
                <a:highlight>
                  <a:srgbClr val="FFFF00"/>
                </a:highlight>
              </a:rPr>
              <a:t>Sudaryti galimybę kiekvienam mokiniui per gamtamokslinio ugdymo turinį įgyti kompetencijų pagrindus ir aukštesnius pasiekimus suteikiant tvirtų ir tvarių žinių.</a:t>
            </a:r>
            <a:r>
              <a:rPr lang="en-US" sz="3200" dirty="0">
                <a:highlight>
                  <a:srgbClr val="FFFF00"/>
                </a:highlight>
              </a:rPr>
              <a:t> </a:t>
            </a:r>
            <a:r>
              <a:rPr lang="lt-LT" sz="3200" dirty="0">
                <a:highlight>
                  <a:srgbClr val="00FF00"/>
                </a:highlight>
              </a:rPr>
              <a:t>Siekiama, kad mokiniai įsisavinę esmines gamtamokslines sąvokas ir sampratas, įgytų gebėjimų, padedančių pažinti save ir pasaulį, ugdytis vertybines nuostatas ir pasitikėjimą savo galiomis. </a:t>
            </a:r>
            <a:r>
              <a:rPr lang="lt-LT" sz="3200" dirty="0">
                <a:highlight>
                  <a:srgbClr val="00FFFF"/>
                </a:highlight>
              </a:rPr>
              <a:t>Mokiniai rengiami tolesniam gyvenimui kaip visaverčiai socialiai atsakingi piliečiai, gebantys kūrybiškai veikti, sveikai gyventi ir spręsti darnaus vystymosi problemas, pasirengę tolesniam mokymuisi ir nusiteikę mokytis visą gyvenimą.</a:t>
            </a:r>
            <a:endParaRPr lang="en-US" sz="3200" dirty="0">
              <a:highlight>
                <a:srgbClr val="00FFFF"/>
              </a:highlight>
            </a:endParaRPr>
          </a:p>
        </p:txBody>
      </p:sp>
    </p:spTree>
    <p:extLst>
      <p:ext uri="{BB962C8B-B14F-4D97-AF65-F5344CB8AC3E}">
        <p14:creationId xmlns:p14="http://schemas.microsoft.com/office/powerpoint/2010/main" val="308986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1247B-0067-486A-B347-C19E45C388DE}"/>
              </a:ext>
            </a:extLst>
          </p:cNvPr>
          <p:cNvSpPr>
            <a:spLocks noGrp="1"/>
          </p:cNvSpPr>
          <p:nvPr>
            <p:ph idx="1"/>
          </p:nvPr>
        </p:nvSpPr>
        <p:spPr>
          <a:xfrm>
            <a:off x="624113" y="508000"/>
            <a:ext cx="11001829" cy="5849257"/>
          </a:xfrm>
        </p:spPr>
        <p:txBody>
          <a:bodyPr>
            <a:normAutofit fontScale="92500"/>
          </a:bodyPr>
          <a:lstStyle/>
          <a:p>
            <a:pPr marL="0" indent="0">
              <a:buNone/>
            </a:pPr>
            <a:r>
              <a:rPr lang="en-US" sz="3600" b="1" i="0" u="none" strike="noStrike" baseline="0" dirty="0">
                <a:solidFill>
                  <a:srgbClr val="000000"/>
                </a:solidFill>
                <a:latin typeface="Times New Roman" panose="02020603050405020304" pitchFamily="18" charset="0"/>
              </a:rPr>
              <a:t>PRADINIO UGDYMO UŽDAVINIAI </a:t>
            </a:r>
            <a:endParaRPr lang="en-US" sz="3600" b="0" i="0" u="none" strike="noStrike" baseline="0" dirty="0">
              <a:solidFill>
                <a:srgbClr val="000000"/>
              </a:solidFill>
              <a:latin typeface="Times New Roman" panose="02020603050405020304" pitchFamily="18" charset="0"/>
            </a:endParaRPr>
          </a:p>
          <a:p>
            <a:pPr marL="0" indent="0">
              <a:buNone/>
            </a:pPr>
            <a:r>
              <a:rPr lang="en-US" sz="2800" b="0" i="0" u="none" strike="noStrike" baseline="0" dirty="0" err="1">
                <a:solidFill>
                  <a:srgbClr val="000000"/>
                </a:solidFill>
                <a:latin typeface="Times New Roman" panose="02020603050405020304" pitchFamily="18" charset="0"/>
              </a:rPr>
              <a:t>Siekdami</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gamtamokslinio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ugdymo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tikslo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mokiniai</a:t>
            </a:r>
            <a:r>
              <a:rPr lang="en-US" sz="2800" b="0" i="0" u="none" strike="noStrike" baseline="0" dirty="0">
                <a:solidFill>
                  <a:srgbClr val="000000"/>
                </a:solidFill>
                <a:latin typeface="Times New Roman" panose="02020603050405020304" pitchFamily="18" charset="0"/>
              </a:rPr>
              <a:t>: </a:t>
            </a:r>
          </a:p>
          <a:p>
            <a:r>
              <a:rPr lang="lt-LT" sz="2800" b="0" i="0" u="none" strike="noStrike" baseline="0" dirty="0">
                <a:solidFill>
                  <a:srgbClr val="000000"/>
                </a:solidFill>
                <a:latin typeface="Times New Roman" panose="02020603050405020304" pitchFamily="18" charset="0"/>
              </a:rPr>
              <a:t>įgyja aktualių ir prasmingų žinių apie save, artimiausios aplinkos gamtos objektus ir reiškinius; taiko įgytas gamtos mokslų žinias ir gebėjimus spręsdami kasdienio gyvenimo, sveikos gyvensenos ir darnaus vystymosi problemas; </a:t>
            </a:r>
          </a:p>
          <a:p>
            <a:r>
              <a:rPr lang="lt-LT" sz="2800" b="0" i="0" u="none" strike="noStrike" baseline="0" dirty="0">
                <a:solidFill>
                  <a:srgbClr val="000000"/>
                </a:solidFill>
                <a:latin typeface="Times New Roman" panose="02020603050405020304" pitchFamily="18" charset="0"/>
              </a:rPr>
              <a:t>plėtoja gebėjimus stebėti, tyrinėti, atlieka nesudėtingus tyrimus saugiai naudodamiesi priemonėmis ir medžiagomis; </a:t>
            </a:r>
          </a:p>
          <a:p>
            <a:r>
              <a:rPr lang="lt-LT" sz="2800" b="0" i="0" u="none" strike="noStrike" baseline="0" dirty="0">
                <a:solidFill>
                  <a:srgbClr val="000000"/>
                </a:solidFill>
                <a:latin typeface="Times New Roman" panose="02020603050405020304" pitchFamily="18" charset="0"/>
              </a:rPr>
              <a:t>kelia klausimus ir ieško atsakymų; analizuoja informaciją, ją interpretuoja, kritiškai vertina; kelia idėjas ir kūrybiškai numato jų įgyvendinimą, apmąsto įgytas žinias ir patirtį; </a:t>
            </a:r>
          </a:p>
          <a:p>
            <a:r>
              <a:rPr lang="lt-LT" sz="2800" b="0" i="0" u="none" strike="noStrike" baseline="0" dirty="0">
                <a:solidFill>
                  <a:srgbClr val="000000"/>
                </a:solidFill>
                <a:latin typeface="Times New Roman" panose="02020603050405020304" pitchFamily="18" charset="0"/>
              </a:rPr>
              <a:t>įgyja supratimą, kad žmonių ir gamtos gyvenimas yra </a:t>
            </a:r>
            <a:r>
              <a:rPr lang="lt-LT" sz="2800" b="0" i="0" u="none" strike="noStrike" baseline="0" dirty="0" err="1">
                <a:solidFill>
                  <a:srgbClr val="000000"/>
                </a:solidFill>
                <a:latin typeface="Times New Roman" panose="02020603050405020304" pitchFamily="18" charset="0"/>
              </a:rPr>
              <a:t>sąryšingas</a:t>
            </a:r>
            <a:r>
              <a:rPr lang="lt-LT" sz="2800" b="0" i="0" u="none" strike="noStrike" baseline="0" dirty="0">
                <a:solidFill>
                  <a:srgbClr val="000000"/>
                </a:solidFill>
                <a:latin typeface="Times New Roman" panose="02020603050405020304" pitchFamily="18" charset="0"/>
              </a:rPr>
              <a:t>, ugdosi vertybines nuostatas: pagarbą gyvybei ir gamtai; atsakomybę už savo ir kitų gyvybę ir sveikatą, gamtos puoselėjimą ir saugojimą, savo veiksmų pasekmes. </a:t>
            </a:r>
          </a:p>
          <a:p>
            <a:endParaRPr lang="en-US" dirty="0"/>
          </a:p>
        </p:txBody>
      </p:sp>
    </p:spTree>
    <p:extLst>
      <p:ext uri="{BB962C8B-B14F-4D97-AF65-F5344CB8AC3E}">
        <p14:creationId xmlns:p14="http://schemas.microsoft.com/office/powerpoint/2010/main" val="321602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FD9E-4EE6-4221-92C0-B4ECD54919C7}"/>
              </a:ext>
            </a:extLst>
          </p:cNvPr>
          <p:cNvSpPr>
            <a:spLocks noGrp="1"/>
          </p:cNvSpPr>
          <p:nvPr>
            <p:ph type="title"/>
          </p:nvPr>
        </p:nvSpPr>
        <p:spPr/>
        <p:txBody>
          <a:bodyPr>
            <a:normAutofit fontScale="90000"/>
          </a:bodyPr>
          <a:lstStyle/>
          <a:p>
            <a:r>
              <a:rPr lang="lt-LT" dirty="0"/>
              <a:t>GAMTOS RADINIAI IR ŽMOGAUS VEIKLOS RADINIAI </a:t>
            </a:r>
            <a:br>
              <a:rPr lang="lt-LT" dirty="0"/>
            </a:br>
            <a:r>
              <a:rPr lang="lt-LT" dirty="0"/>
              <a:t> </a:t>
            </a:r>
            <a:endParaRPr lang="en-US" dirty="0"/>
          </a:p>
        </p:txBody>
      </p:sp>
      <p:pic>
        <p:nvPicPr>
          <p:cNvPr id="3074" name="Picture 2" descr="Baltažiedė robinija | Gėlių rojus">
            <a:extLst>
              <a:ext uri="{FF2B5EF4-FFF2-40B4-BE49-F238E27FC236}">
                <a16:creationId xmlns:a16="http://schemas.microsoft.com/office/drawing/2014/main" id="{62B25662-98DF-4580-88A3-45200A6DE9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175" y="1690688"/>
            <a:ext cx="4581525" cy="3037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alai | Tomo Pankos medelynas">
            <a:extLst>
              <a:ext uri="{FF2B5EF4-FFF2-40B4-BE49-F238E27FC236}">
                <a16:creationId xmlns:a16="http://schemas.microsoft.com/office/drawing/2014/main" id="{C7266010-78CC-4C4A-93C8-4FDFFEC92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1690688"/>
            <a:ext cx="4204498" cy="303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89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9446F9E2-F595-4D37-9654-6E9B752832DA}"/>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AutoShape 6">
            <a:extLst>
              <a:ext uri="{FF2B5EF4-FFF2-40B4-BE49-F238E27FC236}">
                <a16:creationId xmlns:a16="http://schemas.microsoft.com/office/drawing/2014/main" id="{5557A38E-1668-4539-87E9-1D1CEA3375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4566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270C-EA15-4A5A-A7F2-D3CAE8183267}"/>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6C7D13E-6126-4802-9110-A2F4DFE398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8166" y="6747"/>
            <a:ext cx="9126009" cy="68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3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1" name="Group 3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2" name="Freeform: Shape 3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3076FBA-B2AE-4070-A954-34B818771840}"/>
              </a:ext>
            </a:extLst>
          </p:cNvPr>
          <p:cNvSpPr>
            <a:spLocks noGrp="1"/>
          </p:cNvSpPr>
          <p:nvPr>
            <p:ph type="title"/>
          </p:nvPr>
        </p:nvSpPr>
        <p:spPr>
          <a:xfrm>
            <a:off x="640080" y="1243013"/>
            <a:ext cx="4427220" cy="4371974"/>
          </a:xfrm>
        </p:spPr>
        <p:txBody>
          <a:bodyPr>
            <a:normAutofit/>
          </a:bodyPr>
          <a:lstStyle/>
          <a:p>
            <a:r>
              <a:rPr lang="en-US" sz="3600" b="1" dirty="0"/>
              <a:t>GAMTAMOKSLINIO UGDYMO BP POKYČIAI. </a:t>
            </a:r>
            <a:br>
              <a:rPr lang="lt-LT" sz="3600" b="1" dirty="0"/>
            </a:br>
            <a:r>
              <a:rPr lang="en-US" sz="3600" b="1" dirty="0"/>
              <a:t>KAS NAUJO? </a:t>
            </a:r>
          </a:p>
        </p:txBody>
      </p:sp>
      <p:sp>
        <p:nvSpPr>
          <p:cNvPr id="3" name="Content Placeholder 2">
            <a:extLst>
              <a:ext uri="{FF2B5EF4-FFF2-40B4-BE49-F238E27FC236}">
                <a16:creationId xmlns:a16="http://schemas.microsoft.com/office/drawing/2014/main" id="{56E75959-7839-490E-9900-BFA2C8DFEE1B}"/>
              </a:ext>
            </a:extLst>
          </p:cNvPr>
          <p:cNvSpPr>
            <a:spLocks noGrp="1"/>
          </p:cNvSpPr>
          <p:nvPr>
            <p:ph idx="1"/>
          </p:nvPr>
        </p:nvSpPr>
        <p:spPr>
          <a:xfrm>
            <a:off x="6172200" y="804672"/>
            <a:ext cx="5221224" cy="5230368"/>
          </a:xfrm>
        </p:spPr>
        <p:txBody>
          <a:bodyPr anchor="ctr">
            <a:normAutofit/>
          </a:bodyPr>
          <a:lstStyle/>
          <a:p>
            <a:endParaRPr lang="en-US" sz="1800" dirty="0">
              <a:solidFill>
                <a:schemeClr val="tx2"/>
              </a:solidFill>
            </a:endParaRPr>
          </a:p>
        </p:txBody>
      </p:sp>
    </p:spTree>
    <p:extLst>
      <p:ext uri="{BB962C8B-B14F-4D97-AF65-F5344CB8AC3E}">
        <p14:creationId xmlns:p14="http://schemas.microsoft.com/office/powerpoint/2010/main" val="417763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169815-4094-4439-86AE-6C435E01C75A}"/>
              </a:ext>
            </a:extLst>
          </p:cNvPr>
          <p:cNvPicPr>
            <a:picLocks noGrp="1" noChangeAspect="1"/>
          </p:cNvPicPr>
          <p:nvPr>
            <p:ph idx="1"/>
          </p:nvPr>
        </p:nvPicPr>
        <p:blipFill rotWithShape="1">
          <a:blip r:embed="rId2"/>
          <a:srcRect t="-343" b="1"/>
          <a:stretch/>
        </p:blipFill>
        <p:spPr>
          <a:xfrm>
            <a:off x="123812" y="896838"/>
            <a:ext cx="11763388" cy="5047093"/>
          </a:xfr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916322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10" name="Picture 9">
            <a:extLst>
              <a:ext uri="{FF2B5EF4-FFF2-40B4-BE49-F238E27FC236}">
                <a16:creationId xmlns:a16="http://schemas.microsoft.com/office/drawing/2014/main" id="{510E692F-F18A-4B2A-BA9E-BCDB40820E76}"/>
              </a:ext>
            </a:extLst>
          </p:cNvPr>
          <p:cNvPicPr>
            <a:picLocks noChangeAspect="1"/>
          </p:cNvPicPr>
          <p:nvPr/>
        </p:nvPicPr>
        <p:blipFill>
          <a:blip r:embed="rId3"/>
          <a:stretch>
            <a:fillRect/>
          </a:stretch>
        </p:blipFill>
        <p:spPr>
          <a:xfrm>
            <a:off x="1704975" y="86787"/>
            <a:ext cx="8648700" cy="6582928"/>
          </a:xfrm>
          <a:prstGeom prst="rect">
            <a:avLst/>
          </a:prstGeom>
        </p:spPr>
      </p:pic>
    </p:spTree>
    <p:extLst>
      <p:ext uri="{BB962C8B-B14F-4D97-AF65-F5344CB8AC3E}">
        <p14:creationId xmlns:p14="http://schemas.microsoft.com/office/powerpoint/2010/main" val="185372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7FD1-1148-49E4-96E8-E00958C3624A}"/>
              </a:ext>
            </a:extLst>
          </p:cNvPr>
          <p:cNvSpPr>
            <a:spLocks noGrp="1"/>
          </p:cNvSpPr>
          <p:nvPr>
            <p:ph type="ctrTitle"/>
          </p:nvPr>
        </p:nvSpPr>
        <p:spPr/>
        <p:txBody>
          <a:bodyPr/>
          <a:lstStyle/>
          <a:p>
            <a:r>
              <a:rPr lang="lt-LT" dirty="0"/>
              <a:t>KAS YRA KOMPETENCIJA?</a:t>
            </a:r>
            <a:endParaRPr lang="en-US" dirty="0"/>
          </a:p>
        </p:txBody>
      </p:sp>
      <p:sp>
        <p:nvSpPr>
          <p:cNvPr id="3" name="Subtitle 2">
            <a:extLst>
              <a:ext uri="{FF2B5EF4-FFF2-40B4-BE49-F238E27FC236}">
                <a16:creationId xmlns:a16="http://schemas.microsoft.com/office/drawing/2014/main" id="{01623590-19CA-443D-8F70-8F9F9E25C1C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721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D09F-8679-4AED-8EEC-AF5A4A79EF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6A59D5-39E2-4BB6-A674-AD5A59489B00}"/>
              </a:ext>
            </a:extLst>
          </p:cNvPr>
          <p:cNvPicPr>
            <a:picLocks noGrp="1" noChangeAspect="1"/>
          </p:cNvPicPr>
          <p:nvPr>
            <p:ph idx="1"/>
          </p:nvPr>
        </p:nvPicPr>
        <p:blipFill>
          <a:blip r:embed="rId2"/>
          <a:stretch>
            <a:fillRect/>
          </a:stretch>
        </p:blipFill>
        <p:spPr>
          <a:xfrm>
            <a:off x="2244436" y="0"/>
            <a:ext cx="7025607" cy="6858000"/>
          </a:xfrm>
          <a:prstGeom prst="rect">
            <a:avLst/>
          </a:prstGeom>
          <a:solidFill>
            <a:srgbClr val="FFFF00"/>
          </a:solidFill>
        </p:spPr>
      </p:pic>
    </p:spTree>
    <p:extLst>
      <p:ext uri="{BB962C8B-B14F-4D97-AF65-F5344CB8AC3E}">
        <p14:creationId xmlns:p14="http://schemas.microsoft.com/office/powerpoint/2010/main" val="238906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53F1-0C10-4266-AF70-4E6BE8DBDD9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99995ED-80E6-4F43-8AF4-C5EB0B003A27}"/>
              </a:ext>
            </a:extLst>
          </p:cNvPr>
          <p:cNvPicPr>
            <a:picLocks noGrp="1" noChangeAspect="1"/>
          </p:cNvPicPr>
          <p:nvPr>
            <p:ph idx="1"/>
          </p:nvPr>
        </p:nvPicPr>
        <p:blipFill>
          <a:blip r:embed="rId2"/>
          <a:stretch>
            <a:fillRect/>
          </a:stretch>
        </p:blipFill>
        <p:spPr>
          <a:xfrm>
            <a:off x="2383969" y="0"/>
            <a:ext cx="7120249" cy="6933284"/>
          </a:xfrm>
        </p:spPr>
      </p:pic>
    </p:spTree>
    <p:extLst>
      <p:ext uri="{BB962C8B-B14F-4D97-AF65-F5344CB8AC3E}">
        <p14:creationId xmlns:p14="http://schemas.microsoft.com/office/powerpoint/2010/main" val="3203382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algn="l"/>
            <a:endParaRPr lang="en-US" sz="1800" b="0" i="0" u="none" strike="noStrike" baseline="0" dirty="0">
              <a:solidFill>
                <a:srgbClr val="000000"/>
              </a:solidFill>
              <a:latin typeface="Garamond" panose="02020404030301010803" pitchFamily="18" charset="0"/>
            </a:endParaRPr>
          </a:p>
          <a:p>
            <a:pPr marL="0" indent="0">
              <a:buNone/>
            </a:pPr>
            <a:r>
              <a:rPr lang="lt-LT" sz="3200" b="1" i="0" u="none" strike="noStrike" baseline="0" dirty="0">
                <a:solidFill>
                  <a:srgbClr val="3C8F6C"/>
                </a:solidFill>
                <a:latin typeface="Garamond" panose="02020404030301010803" pitchFamily="18" charset="0"/>
              </a:rPr>
              <a:t>Kompetencija yra gebėjimas atlikti tam tikrą veiklą, remiantis įgytų žinių, mokėjimų, įgūdžių, vertybinių nuostatų visuma.</a:t>
            </a:r>
            <a:endParaRPr lang="lt-LT" sz="3200" b="0" i="0" u="none" strike="noStrike" baseline="0" dirty="0">
              <a:solidFill>
                <a:srgbClr val="3C8F6C"/>
              </a:solidFill>
              <a:latin typeface="Garamond" panose="02020404030301010803" pitchFamily="18" charset="0"/>
            </a:endParaRPr>
          </a:p>
          <a:p>
            <a:pPr marL="0" indent="0">
              <a:buNone/>
            </a:pPr>
            <a:r>
              <a:rPr lang="lt-LT" sz="32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Lietuvos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Respublikos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švietimo</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įstatymas</a:t>
            </a:r>
            <a:r>
              <a:rPr lang="en-US" sz="1800" b="0" i="1" u="none" strike="noStrike" baseline="0" dirty="0">
                <a:solidFill>
                  <a:srgbClr val="000000"/>
                </a:solidFill>
                <a:latin typeface="Garamond" panose="02020404030301010803" pitchFamily="18" charset="0"/>
              </a:rPr>
              <a:t> </a:t>
            </a: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424593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8" name="Picture 7">
            <a:extLst>
              <a:ext uri="{FF2B5EF4-FFF2-40B4-BE49-F238E27FC236}">
                <a16:creationId xmlns:a16="http://schemas.microsoft.com/office/drawing/2014/main" id="{D5A73188-818D-4AD2-86AB-507D074ACAF8}"/>
              </a:ext>
            </a:extLst>
          </p:cNvPr>
          <p:cNvPicPr>
            <a:picLocks noChangeAspect="1"/>
          </p:cNvPicPr>
          <p:nvPr/>
        </p:nvPicPr>
        <p:blipFill>
          <a:blip r:embed="rId3"/>
          <a:stretch>
            <a:fillRect/>
          </a:stretch>
        </p:blipFill>
        <p:spPr>
          <a:xfrm>
            <a:off x="609124" y="199042"/>
            <a:ext cx="10973751" cy="6035563"/>
          </a:xfrm>
          <a:prstGeom prst="rect">
            <a:avLst/>
          </a:prstGeom>
        </p:spPr>
      </p:pic>
      <p:sp>
        <p:nvSpPr>
          <p:cNvPr id="9" name="Rectangle 8">
            <a:extLst>
              <a:ext uri="{FF2B5EF4-FFF2-40B4-BE49-F238E27FC236}">
                <a16:creationId xmlns:a16="http://schemas.microsoft.com/office/drawing/2014/main" id="{F8360EBA-4361-42D2-B19B-285580BB50F4}"/>
              </a:ext>
            </a:extLst>
          </p:cNvPr>
          <p:cNvSpPr/>
          <p:nvPr/>
        </p:nvSpPr>
        <p:spPr>
          <a:xfrm>
            <a:off x="1051919" y="5867745"/>
            <a:ext cx="1634719" cy="584775"/>
          </a:xfrm>
          <a:prstGeom prst="rect">
            <a:avLst/>
          </a:prstGeom>
          <a:noFill/>
        </p:spPr>
        <p:txBody>
          <a:bodyPr wrap="square" lIns="91440" tIns="45720" rIns="91440" bIns="45720">
            <a:spAutoFit/>
          </a:bodyPr>
          <a:lstStyle/>
          <a:p>
            <a:pPr algn="ctr"/>
            <a:r>
              <a:rPr lang="lt-LT" sz="1600" b="0" cap="none" spc="0" dirty="0">
                <a:ln w="0"/>
                <a:solidFill>
                  <a:srgbClr val="FF0000"/>
                </a:solidFill>
                <a:effectLst>
                  <a:outerShdw blurRad="38100" dist="19050" dir="2700000" algn="tl" rotWithShape="0">
                    <a:schemeClr val="dk1">
                      <a:alpha val="40000"/>
                    </a:schemeClr>
                  </a:outerShdw>
                </a:effectLst>
              </a:rPr>
              <a:t>Skaitmeninė </a:t>
            </a:r>
          </a:p>
          <a:p>
            <a:pPr algn="ctr"/>
            <a:r>
              <a:rPr lang="lt-LT" sz="1600" b="0" cap="none" spc="0" dirty="0">
                <a:ln w="0"/>
                <a:solidFill>
                  <a:srgbClr val="FF0000"/>
                </a:solidFill>
                <a:effectLst>
                  <a:outerShdw blurRad="38100" dist="19050" dir="2700000" algn="tl" rotWithShape="0">
                    <a:schemeClr val="dk1">
                      <a:alpha val="40000"/>
                    </a:schemeClr>
                  </a:outerShdw>
                </a:effectLst>
              </a:rPr>
              <a:t>kompetencija </a:t>
            </a:r>
            <a:endParaRPr lang="en-US" sz="1600" b="0" cap="none" spc="0" dirty="0">
              <a:ln w="0"/>
              <a:solidFill>
                <a:srgbClr val="FF0000"/>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F241217-BC01-425B-A340-847CA840FB33}"/>
              </a:ext>
            </a:extLst>
          </p:cNvPr>
          <p:cNvSpPr txBox="1"/>
          <p:nvPr/>
        </p:nvSpPr>
        <p:spPr>
          <a:xfrm>
            <a:off x="4257964" y="6129354"/>
            <a:ext cx="6096000" cy="646331"/>
          </a:xfrm>
          <a:prstGeom prst="rect">
            <a:avLst/>
          </a:prstGeom>
          <a:noFill/>
        </p:spPr>
        <p:txBody>
          <a:bodyPr wrap="square">
            <a:spAutoFit/>
          </a:bodyPr>
          <a:lstStyle/>
          <a:p>
            <a:r>
              <a:rPr lang="en-US" dirty="0"/>
              <a:t>https://www.emokykla.lt/bendrasis/bendrosios-programos/bendrojo-ugdymo-programu-projektai-2021-11-03</a:t>
            </a:r>
          </a:p>
        </p:txBody>
      </p:sp>
    </p:spTree>
    <p:extLst>
      <p:ext uri="{BB962C8B-B14F-4D97-AF65-F5344CB8AC3E}">
        <p14:creationId xmlns:p14="http://schemas.microsoft.com/office/powerpoint/2010/main" val="38283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7E23C704-3463-42E4-8730-2BEA2AB90020}"/>
              </a:ext>
            </a:extLst>
          </p:cNvPr>
          <p:cNvSpPr txBox="1"/>
          <p:nvPr/>
        </p:nvSpPr>
        <p:spPr>
          <a:xfrm>
            <a:off x="350982" y="476929"/>
            <a:ext cx="11129818"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PAŽINIMO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Gamtamokslinės žinios konstruojamos grindžiant moksline metodologija, mokiniai motyvuojami tyrinėti gamtos procesus, pritaikyti gamtamokslinio mąstymo formas ir pažinimo metodus, formuluoti pagrįstas išvadas, apmąstant gamtos mokslų teoriją ir praktiką kurtis vientisą pasaulėvaizdį. Mokiniai skatinami reflektuoti savo mokymąsi, įsivertinti patirtį ir pažangą, mokytis iš klaidų, išsikelti naujus tikslus.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Dalyko žinios ir gebėjimai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Kritinis mąstymas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Mokėjimas mokytis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1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9B43-9231-4613-9710-7F0C189AD8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49CEA6-496C-4501-B8CB-F1F9BFB8FABF}"/>
              </a:ext>
            </a:extLst>
          </p:cNvPr>
          <p:cNvSpPr>
            <a:spLocks noGrp="1"/>
          </p:cNvSpPr>
          <p:nvPr>
            <p:ph idx="1"/>
          </p:nvPr>
        </p:nvSpPr>
        <p:spPr>
          <a:xfrm>
            <a:off x="714375" y="4283075"/>
            <a:ext cx="8748518" cy="1927225"/>
          </a:xfrm>
        </p:spPr>
        <p:txBody>
          <a:bodyPr>
            <a:normAutofit fontScale="40000" lnSpcReduction="20000"/>
          </a:bodyPr>
          <a:lstStyle/>
          <a:p>
            <a:endParaRPr lang="lt-LT" dirty="0"/>
          </a:p>
          <a:p>
            <a:endParaRPr lang="lt-LT" dirty="0"/>
          </a:p>
          <a:p>
            <a:endParaRPr lang="lt-LT" dirty="0"/>
          </a:p>
          <a:p>
            <a:endParaRPr lang="lt-LT" dirty="0"/>
          </a:p>
          <a:p>
            <a:endParaRPr lang="lt-LT" dirty="0"/>
          </a:p>
          <a:p>
            <a:endParaRPr lang="lt-LT" dirty="0"/>
          </a:p>
          <a:p>
            <a:endParaRPr lang="lt-LT" dirty="0"/>
          </a:p>
          <a:p>
            <a:r>
              <a:rPr lang="en-US" dirty="0"/>
              <a:t>https://www.vedlys.smm.lt/1_4_klasiu_pamoku_veiklu_aprasai/6.html</a:t>
            </a:r>
          </a:p>
        </p:txBody>
      </p:sp>
      <p:pic>
        <p:nvPicPr>
          <p:cNvPr id="5" name="Picture 4">
            <a:extLst>
              <a:ext uri="{FF2B5EF4-FFF2-40B4-BE49-F238E27FC236}">
                <a16:creationId xmlns:a16="http://schemas.microsoft.com/office/drawing/2014/main" id="{76DF5832-C1ED-4AAA-8672-628978C354AA}"/>
              </a:ext>
            </a:extLst>
          </p:cNvPr>
          <p:cNvPicPr>
            <a:picLocks noChangeAspect="1"/>
          </p:cNvPicPr>
          <p:nvPr/>
        </p:nvPicPr>
        <p:blipFill>
          <a:blip r:embed="rId2"/>
          <a:stretch>
            <a:fillRect/>
          </a:stretch>
        </p:blipFill>
        <p:spPr>
          <a:xfrm>
            <a:off x="1121666" y="159769"/>
            <a:ext cx="8687550" cy="5736205"/>
          </a:xfrm>
          <a:prstGeom prst="rect">
            <a:avLst/>
          </a:prstGeom>
        </p:spPr>
      </p:pic>
    </p:spTree>
    <p:extLst>
      <p:ext uri="{BB962C8B-B14F-4D97-AF65-F5344CB8AC3E}">
        <p14:creationId xmlns:p14="http://schemas.microsoft.com/office/powerpoint/2010/main" val="183720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165B4E-9D10-4B64-B469-0E191C0A7A32}"/>
              </a:ext>
            </a:extLst>
          </p:cNvPr>
          <p:cNvSpPr>
            <a:spLocks noGrp="1"/>
          </p:cNvSpPr>
          <p:nvPr>
            <p:ph type="title"/>
          </p:nvPr>
        </p:nvSpPr>
        <p:spPr>
          <a:xfrm>
            <a:off x="6657715" y="467271"/>
            <a:ext cx="4195674" cy="2052522"/>
          </a:xfrm>
        </p:spPr>
        <p:txBody>
          <a:bodyPr anchor="b">
            <a:normAutofit/>
          </a:bodyPr>
          <a:lstStyle/>
          <a:p>
            <a:endParaRPr lang="en-US" sz="5600"/>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78DBFC0-75C1-487E-BD27-A6A580DC049F}"/>
              </a:ext>
            </a:extLst>
          </p:cNvPr>
          <p:cNvPicPr>
            <a:picLocks noChangeAspect="1"/>
          </p:cNvPicPr>
          <p:nvPr/>
        </p:nvPicPr>
        <p:blipFill rotWithShape="1">
          <a:blip r:embed="rId2"/>
          <a:srcRect l="17375" r="7627"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7BAC212-7D6F-4259-BEB7-7549627D7EE3}"/>
              </a:ext>
            </a:extLst>
          </p:cNvPr>
          <p:cNvSpPr>
            <a:spLocks noGrp="1"/>
          </p:cNvSpPr>
          <p:nvPr>
            <p:ph idx="1"/>
          </p:nvPr>
        </p:nvSpPr>
        <p:spPr>
          <a:xfrm>
            <a:off x="6657715" y="2990818"/>
            <a:ext cx="4195673" cy="2913872"/>
          </a:xfrm>
        </p:spPr>
        <p:txBody>
          <a:bodyPr anchor="t">
            <a:normAutofit/>
          </a:bodyPr>
          <a:lstStyle/>
          <a:p>
            <a:r>
              <a:rPr lang="lt-LT" sz="3200" dirty="0">
                <a:solidFill>
                  <a:schemeClr val="tx1">
                    <a:alpha val="80000"/>
                  </a:schemeClr>
                </a:solidFill>
              </a:rPr>
              <a:t>Kokių medžių lapai?</a:t>
            </a:r>
          </a:p>
          <a:p>
            <a:r>
              <a:rPr lang="lt-LT" sz="3200" dirty="0">
                <a:solidFill>
                  <a:schemeClr val="tx1">
                    <a:alpha val="80000"/>
                  </a:schemeClr>
                </a:solidFill>
              </a:rPr>
              <a:t>Kokios formos?</a:t>
            </a:r>
          </a:p>
          <a:p>
            <a:r>
              <a:rPr lang="lt-LT" sz="3200" dirty="0">
                <a:solidFill>
                  <a:schemeClr val="tx1">
                    <a:alpha val="80000"/>
                  </a:schemeClr>
                </a:solidFill>
              </a:rPr>
              <a:t>Spalvos?</a:t>
            </a:r>
          </a:p>
          <a:p>
            <a:r>
              <a:rPr lang="lt-LT" sz="3200" dirty="0">
                <a:solidFill>
                  <a:schemeClr val="tx1">
                    <a:alpha val="80000"/>
                  </a:schemeClr>
                </a:solidFill>
              </a:rPr>
              <a:t>Kiek iškarpymų ar kampų?</a:t>
            </a:r>
          </a:p>
          <a:p>
            <a:endParaRPr lang="en-US" sz="2000" dirty="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098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walking on a path in a park&#10;&#10;Description automatically generated with low confidence">
            <a:extLst>
              <a:ext uri="{FF2B5EF4-FFF2-40B4-BE49-F238E27FC236}">
                <a16:creationId xmlns:a16="http://schemas.microsoft.com/office/drawing/2014/main" id="{C55E09EA-CA5E-4C66-BF69-8D9D3D1DCE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3C1624DC-C04D-4FB6-A2F1-869B166E96D5}"/>
              </a:ext>
            </a:extLst>
          </p:cNvPr>
          <p:cNvSpPr>
            <a:spLocks noGrp="1"/>
          </p:cNvSpPr>
          <p:nvPr>
            <p:ph idx="1"/>
          </p:nvPr>
        </p:nvSpPr>
        <p:spPr>
          <a:xfrm>
            <a:off x="6234329" y="2279018"/>
            <a:ext cx="5314543" cy="3375920"/>
          </a:xfrm>
        </p:spPr>
        <p:txBody>
          <a:bodyPr anchor="t">
            <a:normAutofit/>
          </a:bodyPr>
          <a:lstStyle/>
          <a:p>
            <a:r>
              <a:rPr lang="lt-LT" sz="1800" dirty="0"/>
              <a:t>Dalykų integravimas </a:t>
            </a:r>
          </a:p>
          <a:p>
            <a:endParaRPr lang="en-US" sz="1800" dirty="0"/>
          </a:p>
        </p:txBody>
      </p:sp>
    </p:spTree>
    <p:extLst>
      <p:ext uri="{BB962C8B-B14F-4D97-AF65-F5344CB8AC3E}">
        <p14:creationId xmlns:p14="http://schemas.microsoft.com/office/powerpoint/2010/main" val="22279184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9" name="TextBox 8">
            <a:extLst>
              <a:ext uri="{FF2B5EF4-FFF2-40B4-BE49-F238E27FC236}">
                <a16:creationId xmlns:a16="http://schemas.microsoft.com/office/drawing/2014/main" id="{DC8C2F38-A13B-48C7-A4A8-0B45AE358894}"/>
              </a:ext>
            </a:extLst>
          </p:cNvPr>
          <p:cNvSpPr txBox="1"/>
          <p:nvPr/>
        </p:nvSpPr>
        <p:spPr>
          <a:xfrm>
            <a:off x="281710" y="249250"/>
            <a:ext cx="1162858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PILIETIŠKUMO KOMPETENCIJA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mokiniai identifikuodami, nagrinėdami ir spręsdami problemas susipažįsta su gamtos apsaugą reglamentuojančiais dokumentais, kritiškai vertina žiniasklaidoje pateikiamą gamtamokslinę informaciją; skatinami prisiimti atsakomybę už savo veiklą ir jos rezultatus, imtis veiksmų ir dalyvauti bendruomenės veikloje saugant gamtą ir racionaliai vartojant išteklius. Per darnaus vystymosi tematiką ugdomas socialinis atsakingumas.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Pilietinis tapatumas ir pilietinė galia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Gyvenimas bendruomenėje, kuriant demokratišką visuomenę</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Pagalba žmogaus teisėms ir laisvėms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Valstybės kūrimas ir valstybingumo stiprinimas tarptautinėje </a:t>
            </a:r>
            <a:r>
              <a:rPr kumimoji="0" lang="lt-LT" sz="2800" b="0" i="0" u="none" strike="noStrike" kern="1200" cap="none" spc="0" normalizeH="0" baseline="0" noProof="0" dirty="0" err="1">
                <a:ln>
                  <a:noFill/>
                </a:ln>
                <a:solidFill>
                  <a:prstClr val="black"/>
                </a:solidFill>
                <a:effectLst/>
                <a:uLnTx/>
                <a:uFillTx/>
                <a:latin typeface="Calibri" panose="020F0502020204030204"/>
                <a:ea typeface="+mn-ea"/>
                <a:cs typeface="+mn-cs"/>
              </a:rPr>
              <a:t>benduomenėje</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8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9D1D05-6AD4-4478-AD6C-EC428F78B36B}"/>
              </a:ext>
            </a:extLst>
          </p:cNvPr>
          <p:cNvSpPr>
            <a:spLocks noGrp="1"/>
          </p:cNvSpPr>
          <p:nvPr>
            <p:ph type="title"/>
          </p:nvPr>
        </p:nvSpPr>
        <p:spPr>
          <a:xfrm>
            <a:off x="649270" y="4615840"/>
            <a:ext cx="3885141" cy="1526741"/>
          </a:xfrm>
        </p:spPr>
        <p:txBody>
          <a:bodyPr>
            <a:normAutofit/>
          </a:bodyPr>
          <a:lstStyle/>
          <a:p>
            <a:pPr algn="r"/>
            <a:endParaRPr lang="en-US" sz="3000">
              <a:solidFill>
                <a:schemeClr val="bg1"/>
              </a:solidFill>
            </a:endParaRPr>
          </a:p>
        </p:txBody>
      </p:sp>
      <p:pic>
        <p:nvPicPr>
          <p:cNvPr id="1030" name="Picture 6">
            <a:extLst>
              <a:ext uri="{FF2B5EF4-FFF2-40B4-BE49-F238E27FC236}">
                <a16:creationId xmlns:a16="http://schemas.microsoft.com/office/drawing/2014/main" id="{653FA7AE-3B66-41D5-A24A-E2EA71359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85" r="2"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3670C4-CA13-4977-A2CB-2971408D5E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6" r="-3" b="7525"/>
          <a:stretch/>
        </p:blipFill>
        <p:spPr bwMode="auto">
          <a:xfrm>
            <a:off x="6251736" y="301595"/>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7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B0E971-9A9B-407D-A55E-B6FC69505F66}"/>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hlinkClick r:id="rId4"/>
              </a:rPr>
              <a:t>https://lkakeliautojai.lt/Lietuvos-kariuomenes-ir-valstybes-vienis-4</a:t>
            </a:r>
            <a:endParaRPr lang="lt-LT" sz="2200" dirty="0">
              <a:solidFill>
                <a:schemeClr val="bg1"/>
              </a:solidFill>
            </a:endParaRPr>
          </a:p>
          <a:p>
            <a:pPr algn="just"/>
            <a:r>
              <a:rPr lang="lt-LT" sz="4400" dirty="0">
                <a:solidFill>
                  <a:schemeClr val="bg1"/>
                </a:solidFill>
              </a:rPr>
              <a:t>LIETUVOS VIENIS </a:t>
            </a:r>
          </a:p>
          <a:p>
            <a:endParaRPr lang="en-US" sz="2200" dirty="0">
              <a:solidFill>
                <a:schemeClr val="bg1"/>
              </a:solidFill>
            </a:endParaRPr>
          </a:p>
        </p:txBody>
      </p:sp>
    </p:spTree>
    <p:extLst>
      <p:ext uri="{BB962C8B-B14F-4D97-AF65-F5344CB8AC3E}">
        <p14:creationId xmlns:p14="http://schemas.microsoft.com/office/powerpoint/2010/main" val="3007853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78397" y="34780"/>
            <a:ext cx="10515600" cy="1325563"/>
          </a:xfrm>
        </p:spPr>
        <p:txBody>
          <a:bodyPr>
            <a:normAutofit/>
          </a:bodyPr>
          <a:lstStyle/>
          <a:p>
            <a:r>
              <a:rPr lang="lt-LT" sz="3600" dirty="0"/>
              <a:t>KŪRYBIŠKUMO KOMPETENCIJA</a:t>
            </a:r>
            <a:endParaRPr lang="lt-LT" sz="3600" b="1"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1272373D-913B-4974-BAB4-946816544E1E}"/>
              </a:ext>
            </a:extLst>
          </p:cNvPr>
          <p:cNvSpPr txBox="1"/>
          <p:nvPr/>
        </p:nvSpPr>
        <p:spPr>
          <a:xfrm>
            <a:off x="329335" y="1129786"/>
            <a:ext cx="10919691"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Gamtos mokslų pamokose skatinama kūrybinė mokinių veikla; ugdomas poreikis patiems tirti gamtos reiškinius ir objektus, ieškoti, nagrinėti ir kritiškai vertinti gamtamoksliniam tyrinėjimui reikalingą informaciją, kūrybiškai pasirinkti tyrinėjimui reikalingas priemones ir prietaisus, generuoti sau ir kitiems reikšmingas idėjas, kurti produktus, modeliuoti sprendimus, juos vertinti; sudaromos galimybės tyrinėti gamtos reiškinius ir objektus, pasirinkti veiklą atsižvelgiant į galimus veiklos padarinius ateityje, aptarti veiklos plėtotės idėjas ir jų įgyvendinimo prielaidas.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Tyrinėjimas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Generavimas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Kūrimas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Vertinimas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6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8DC169-B138-41A6-B1A6-252F80AD4E7A}"/>
              </a:ext>
            </a:extLst>
          </p:cNvPr>
          <p:cNvSpPr>
            <a:spLocks noGrp="1"/>
          </p:cNvSpPr>
          <p:nvPr>
            <p:ph type="title"/>
          </p:nvPr>
        </p:nvSpPr>
        <p:spPr>
          <a:xfrm>
            <a:off x="548409" y="6271150"/>
            <a:ext cx="11095182" cy="1173700"/>
          </a:xfrm>
        </p:spPr>
        <p:txBody>
          <a:bodyPr anchor="t">
            <a:normAutofit/>
          </a:bodyPr>
          <a:lstStyle/>
          <a:p>
            <a:r>
              <a:rPr lang="en-US" sz="1600" dirty="0">
                <a:solidFill>
                  <a:schemeClr val="bg1"/>
                </a:solidFill>
              </a:rPr>
              <a:t>https://www.youtube.com/watch?v=F5zg_af9b8c</a:t>
            </a:r>
            <a:br>
              <a:rPr lang="en-US" sz="4000" dirty="0">
                <a:solidFill>
                  <a:srgbClr val="FF0000"/>
                </a:solidFill>
              </a:rPr>
            </a:br>
            <a:endParaRPr lang="en-US" sz="4000" dirty="0">
              <a:solidFill>
                <a:schemeClr val="bg1"/>
              </a:solidFill>
            </a:endParaRPr>
          </a:p>
        </p:txBody>
      </p:sp>
      <p:pic>
        <p:nvPicPr>
          <p:cNvPr id="6" name="Picture 5" descr="A person standing in front of a wall of ties&#10;&#10;Description automatically generated with low confidence">
            <a:extLst>
              <a:ext uri="{FF2B5EF4-FFF2-40B4-BE49-F238E27FC236}">
                <a16:creationId xmlns:a16="http://schemas.microsoft.com/office/drawing/2014/main" id="{C81CBB8A-CB4B-46CF-B4B3-FE8B0BC2747A}"/>
              </a:ext>
            </a:extLst>
          </p:cNvPr>
          <p:cNvPicPr>
            <a:picLocks noChangeAspect="1"/>
          </p:cNvPicPr>
          <p:nvPr/>
        </p:nvPicPr>
        <p:blipFill rotWithShape="1">
          <a:blip r:embed="rId2"/>
          <a:srcRect r="1" b="687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A person in a suit&#10;&#10;Description automatically generated with medium confidence">
            <a:extLst>
              <a:ext uri="{FF2B5EF4-FFF2-40B4-BE49-F238E27FC236}">
                <a16:creationId xmlns:a16="http://schemas.microsoft.com/office/drawing/2014/main" id="{C8E76A5D-A012-4DDC-A7F1-F47C61DDE0D9}"/>
              </a:ext>
            </a:extLst>
          </p:cNvPr>
          <p:cNvPicPr>
            <a:picLocks noChangeAspect="1"/>
          </p:cNvPicPr>
          <p:nvPr/>
        </p:nvPicPr>
        <p:blipFill rotWithShape="1">
          <a:blip r:embed="rId3"/>
          <a:srcRect r="1" b="117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31F2285B-D756-4750-892E-8853F1D4E95C}"/>
              </a:ext>
            </a:extLst>
          </p:cNvPr>
          <p:cNvSpPr txBox="1">
            <a:spLocks noGrp="1"/>
          </p:cNvSpPr>
          <p:nvPr>
            <p:ph idx="1"/>
          </p:nvPr>
        </p:nvSpPr>
        <p:spPr>
          <a:xfrm>
            <a:off x="5664201" y="4766267"/>
            <a:ext cx="5692774" cy="1077411"/>
          </a:xfrm>
          <a:prstGeom prst="rect">
            <a:avLst/>
          </a:prstGeom>
        </p:spPr>
        <p:txBody>
          <a:bodyPr>
            <a:normAutofit fontScale="25000" lnSpcReduction="20000"/>
          </a:bodyPr>
          <a:lstStyle/>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pPr marL="0" indent="0">
              <a:buNone/>
            </a:pPr>
            <a:r>
              <a:rPr lang="en-US" sz="600" dirty="0">
                <a:solidFill>
                  <a:schemeClr val="bg1">
                    <a:alpha val="80000"/>
                  </a:schemeClr>
                </a:solidFill>
              </a:rPr>
              <a:t>https://www.youtube.com/watch?v=F5zg_af9b8c</a:t>
            </a:r>
          </a:p>
        </p:txBody>
      </p:sp>
      <p:sp>
        <p:nvSpPr>
          <p:cNvPr id="18" name="TextBox 17">
            <a:extLst>
              <a:ext uri="{FF2B5EF4-FFF2-40B4-BE49-F238E27FC236}">
                <a16:creationId xmlns:a16="http://schemas.microsoft.com/office/drawing/2014/main" id="{A1E48E49-1967-475D-8459-8F0BC6AD107B}"/>
              </a:ext>
            </a:extLst>
          </p:cNvPr>
          <p:cNvSpPr txBox="1"/>
          <p:nvPr/>
        </p:nvSpPr>
        <p:spPr>
          <a:xfrm>
            <a:off x="7928264" y="4538325"/>
            <a:ext cx="2092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work-sans"/>
                <a:ea typeface="+mn-ea"/>
                <a:cs typeface="+mn-cs"/>
              </a:rPr>
              <a:t>Jean</a:t>
            </a:r>
            <a:r>
              <a:rPr kumimoji="0" lang="lt-LT" sz="2800" b="0" i="0" u="none" strike="noStrike" kern="1200" cap="none" spc="0" normalizeH="0" baseline="0" noProof="0" dirty="0">
                <a:ln>
                  <a:noFill/>
                </a:ln>
                <a:solidFill>
                  <a:prstClr val="white"/>
                </a:solidFill>
                <a:effectLst/>
                <a:uLnTx/>
                <a:uFillTx/>
                <a:latin typeface="work-sans"/>
                <a:ea typeface="+mn-ea"/>
                <a:cs typeface="+mn-cs"/>
              </a:rPr>
              <a:t> </a:t>
            </a:r>
            <a:r>
              <a:rPr kumimoji="0" lang="en-US" sz="2800" b="0" i="0" u="none" strike="noStrike" kern="1200" cap="none" spc="0" normalizeH="0" baseline="0" noProof="0" dirty="0">
                <a:ln>
                  <a:noFill/>
                </a:ln>
                <a:solidFill>
                  <a:prstClr val="white"/>
                </a:solidFill>
                <a:effectLst/>
                <a:uLnTx/>
                <a:uFillTx/>
                <a:latin typeface="work-sans"/>
                <a:ea typeface="+mn-ea"/>
                <a:cs typeface="+mn-cs"/>
              </a:rPr>
              <a:t>Sibelius</a:t>
            </a:r>
          </a:p>
        </p:txBody>
      </p:sp>
      <p:sp>
        <p:nvSpPr>
          <p:cNvPr id="14" name="TextBox 13">
            <a:extLst>
              <a:ext uri="{FF2B5EF4-FFF2-40B4-BE49-F238E27FC236}">
                <a16:creationId xmlns:a16="http://schemas.microsoft.com/office/drawing/2014/main" id="{F27A3566-73B2-438A-96A8-13CFA54E9E49}"/>
              </a:ext>
            </a:extLst>
          </p:cNvPr>
          <p:cNvSpPr txBox="1"/>
          <p:nvPr/>
        </p:nvSpPr>
        <p:spPr>
          <a:xfrm>
            <a:off x="1045441" y="4493825"/>
            <a:ext cx="2918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Eila</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Hiltunen</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089E19-DE3D-4087-9A4E-872C26CB5E60}"/>
              </a:ext>
            </a:extLst>
          </p:cNvPr>
          <p:cNvPicPr>
            <a:picLocks noGrp="1" noChangeAspect="1"/>
          </p:cNvPicPr>
          <p:nvPr>
            <p:ph idx="1"/>
          </p:nvPr>
        </p:nvPicPr>
        <p:blipFill rotWithShape="1">
          <a:blip r:embed="rId2"/>
          <a:srcRect t="7025"/>
          <a:stretch/>
        </p:blipFill>
        <p:spPr>
          <a:xfrm>
            <a:off x="20" y="10"/>
            <a:ext cx="6095980" cy="3428990"/>
          </a:xfrm>
          <a:prstGeom prst="rect">
            <a:avLst/>
          </a:prstGeom>
        </p:spPr>
      </p:pic>
      <p:pic>
        <p:nvPicPr>
          <p:cNvPr id="1030" name="Picture 6" descr="Potvynis pamaryje">
            <a:extLst>
              <a:ext uri="{FF2B5EF4-FFF2-40B4-BE49-F238E27FC236}">
                <a16:creationId xmlns:a16="http://schemas.microsoft.com/office/drawing/2014/main" id="{39E210B4-D799-46ED-A8B6-DD4F442E4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otvynis pamaryje: Šilutei kariuomenės pagalbos kol kas nereikia  (papildyta) — Šilutės ETA Žinios">
            <a:extLst>
              <a:ext uri="{FF2B5EF4-FFF2-40B4-BE49-F238E27FC236}">
                <a16:creationId xmlns:a16="http://schemas.microsoft.com/office/drawing/2014/main" id="{C6199669-DF5A-4291-8FFA-0249B01B7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96" b="11353"/>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otvynis pamaryje: užlietas kelias, apsemti tūkstančiai hektarų žemumų -  Grynas.lt">
            <a:extLst>
              <a:ext uri="{FF2B5EF4-FFF2-40B4-BE49-F238E27FC236}">
                <a16:creationId xmlns:a16="http://schemas.microsoft.com/office/drawing/2014/main" id="{01633521-DFEE-4BFB-8D9E-64D38A982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0"/>
          <a:stretch/>
        </p:blipFill>
        <p:spPr bwMode="auto">
          <a:xfrm>
            <a:off x="6096000" y="3438237"/>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err="1">
                <a:solidFill>
                  <a:srgbClr val="080808"/>
                </a:solidFill>
                <a:latin typeface="+mj-lt"/>
                <a:ea typeface="+mj-ea"/>
                <a:cs typeface="+mj-cs"/>
              </a:rPr>
              <a:t>Gamtamokslinė</a:t>
            </a:r>
            <a:r>
              <a:rPr lang="en-US" sz="2800" b="1" kern="1200" dirty="0">
                <a:solidFill>
                  <a:srgbClr val="080808"/>
                </a:solidFill>
                <a:latin typeface="+mj-lt"/>
                <a:ea typeface="+mj-ea"/>
                <a:cs typeface="+mj-cs"/>
              </a:rPr>
              <a:t> </a:t>
            </a:r>
            <a:r>
              <a:rPr lang="lt-LT" sz="2800" b="1" kern="1200" dirty="0">
                <a:solidFill>
                  <a:srgbClr val="080808"/>
                </a:solidFill>
                <a:latin typeface="+mj-lt"/>
                <a:ea typeface="+mj-ea"/>
                <a:cs typeface="+mj-cs"/>
              </a:rPr>
              <a:t>problema</a:t>
            </a:r>
            <a:br>
              <a:rPr lang="lt-LT" sz="2800" b="1" kern="1200" dirty="0">
                <a:solidFill>
                  <a:srgbClr val="080808"/>
                </a:solidFill>
                <a:latin typeface="+mj-lt"/>
                <a:ea typeface="+mj-ea"/>
                <a:cs typeface="+mj-cs"/>
              </a:rPr>
            </a:br>
            <a:endParaRPr lang="en-US" sz="2800" b="1" kern="1200" dirty="0">
              <a:solidFill>
                <a:srgbClr val="080808"/>
              </a:solidFill>
              <a:latin typeface="+mj-lt"/>
              <a:ea typeface="+mj-ea"/>
              <a:cs typeface="+mj-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6"/>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304087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759-A369-484E-B261-79BB744EC9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450378-B574-44C1-A40E-956A3E46AB3F}"/>
              </a:ext>
            </a:extLst>
          </p:cNvPr>
          <p:cNvPicPr>
            <a:picLocks noGrp="1" noChangeAspect="1"/>
          </p:cNvPicPr>
          <p:nvPr>
            <p:ph idx="1"/>
          </p:nvPr>
        </p:nvPicPr>
        <p:blipFill>
          <a:blip r:embed="rId2"/>
          <a:stretch>
            <a:fillRect/>
          </a:stretch>
        </p:blipFill>
        <p:spPr>
          <a:xfrm>
            <a:off x="66836" y="-24584"/>
            <a:ext cx="12125164" cy="7063560"/>
          </a:xfrm>
        </p:spPr>
      </p:pic>
    </p:spTree>
    <p:extLst>
      <p:ext uri="{BB962C8B-B14F-4D97-AF65-F5344CB8AC3E}">
        <p14:creationId xmlns:p14="http://schemas.microsoft.com/office/powerpoint/2010/main" val="2632774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712E-D474-4204-B8AC-4C5FE77468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E8F432-E805-4812-B29E-E27B04FC6852}"/>
              </a:ext>
            </a:extLst>
          </p:cNvPr>
          <p:cNvPicPr>
            <a:picLocks noGrp="1" noChangeAspect="1"/>
          </p:cNvPicPr>
          <p:nvPr>
            <p:ph idx="1"/>
          </p:nvPr>
        </p:nvPicPr>
        <p:blipFill>
          <a:blip r:embed="rId2"/>
          <a:stretch>
            <a:fillRect/>
          </a:stretch>
        </p:blipFill>
        <p:spPr>
          <a:xfrm>
            <a:off x="942109" y="0"/>
            <a:ext cx="10286999" cy="6858000"/>
          </a:xfrm>
          <a:prstGeom prst="rect">
            <a:avLst/>
          </a:prstGeom>
        </p:spPr>
      </p:pic>
    </p:spTree>
    <p:extLst>
      <p:ext uri="{BB962C8B-B14F-4D97-AF65-F5344CB8AC3E}">
        <p14:creationId xmlns:p14="http://schemas.microsoft.com/office/powerpoint/2010/main" val="412972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FA03-3B45-419A-9B4F-519B6D54A21E}"/>
              </a:ext>
            </a:extLst>
          </p:cNvPr>
          <p:cNvSpPr>
            <a:spLocks noGrp="1"/>
          </p:cNvSpPr>
          <p:nvPr>
            <p:ph type="title"/>
          </p:nvPr>
        </p:nvSpPr>
        <p:spPr/>
        <p:txBody>
          <a:bodyPr/>
          <a:lstStyle/>
          <a:p>
            <a:endParaRPr lang="en-US"/>
          </a:p>
        </p:txBody>
      </p:sp>
      <p:pic>
        <p:nvPicPr>
          <p:cNvPr id="4" name="Content Placeholder 5">
            <a:extLst>
              <a:ext uri="{FF2B5EF4-FFF2-40B4-BE49-F238E27FC236}">
                <a16:creationId xmlns:a16="http://schemas.microsoft.com/office/drawing/2014/main" id="{9EF94E64-EF20-4B7B-9EE8-9378E46F1C72}"/>
              </a:ext>
            </a:extLst>
          </p:cNvPr>
          <p:cNvPicPr>
            <a:picLocks noGrp="1" noChangeAspect="1"/>
          </p:cNvPicPr>
          <p:nvPr>
            <p:ph idx="1"/>
          </p:nvPr>
        </p:nvPicPr>
        <p:blipFill>
          <a:blip r:embed="rId2"/>
          <a:stretch>
            <a:fillRect/>
          </a:stretch>
        </p:blipFill>
        <p:spPr>
          <a:xfrm>
            <a:off x="5246" y="0"/>
            <a:ext cx="12181507" cy="6858000"/>
          </a:xfrm>
          <a:prstGeom prst="rect">
            <a:avLst/>
          </a:prstGeom>
        </p:spPr>
      </p:pic>
    </p:spTree>
    <p:extLst>
      <p:ext uri="{BB962C8B-B14F-4D97-AF65-F5344CB8AC3E}">
        <p14:creationId xmlns:p14="http://schemas.microsoft.com/office/powerpoint/2010/main" val="172333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228274A-8415-4E5A-A587-44FAEEF2185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25" b="20489"/>
          <a:stretch/>
        </p:blipFill>
        <p:spPr>
          <a:xfrm>
            <a:off x="20" y="1282"/>
            <a:ext cx="12191980" cy="6856718"/>
          </a:xfrm>
          <a:prstGeom prst="rect">
            <a:avLst/>
          </a:prstGeom>
        </p:spPr>
      </p:pic>
    </p:spTree>
    <p:extLst>
      <p:ext uri="{BB962C8B-B14F-4D97-AF65-F5344CB8AC3E}">
        <p14:creationId xmlns:p14="http://schemas.microsoft.com/office/powerpoint/2010/main" val="3038255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F2BC8-9530-48CA-8573-4E7C16760CEC}"/>
              </a:ext>
            </a:extLst>
          </p:cNvPr>
          <p:cNvSpPr>
            <a:spLocks noGrp="1"/>
          </p:cNvSpPr>
          <p:nvPr>
            <p:ph type="title"/>
          </p:nvPr>
        </p:nvSpPr>
        <p:spPr>
          <a:xfrm>
            <a:off x="1008184" y="174032"/>
            <a:ext cx="10175631" cy="1111843"/>
          </a:xfrm>
        </p:spPr>
        <p:txBody>
          <a:bodyPr anchor="ctr">
            <a:normAutofit/>
          </a:bodyPr>
          <a:lstStyle/>
          <a:p>
            <a:pPr algn="ctr"/>
            <a:endParaRPr lang="en-US" sz="4000"/>
          </a:p>
        </p:txBody>
      </p:sp>
      <p:sp>
        <p:nvSpPr>
          <p:cNvPr id="8" name="Content Placeholder 7">
            <a:extLst>
              <a:ext uri="{FF2B5EF4-FFF2-40B4-BE49-F238E27FC236}">
                <a16:creationId xmlns:a16="http://schemas.microsoft.com/office/drawing/2014/main" id="{EB7D8748-8EA2-4F78-803B-AA855D86940B}"/>
              </a:ext>
            </a:extLst>
          </p:cNvPr>
          <p:cNvSpPr>
            <a:spLocks noGrp="1"/>
          </p:cNvSpPr>
          <p:nvPr>
            <p:ph idx="1"/>
          </p:nvPr>
        </p:nvSpPr>
        <p:spPr>
          <a:xfrm>
            <a:off x="1008184" y="1459907"/>
            <a:ext cx="10175630" cy="767904"/>
          </a:xfrm>
        </p:spPr>
        <p:txBody>
          <a:bodyPr anchor="ctr">
            <a:normAutofit/>
          </a:bodyPr>
          <a:lstStyle/>
          <a:p>
            <a:pPr algn="ctr"/>
            <a:endParaRPr lang="en-US" sz="2000"/>
          </a:p>
        </p:txBody>
      </p:sp>
      <p:pic>
        <p:nvPicPr>
          <p:cNvPr id="4" name="Content Placeholder 3">
            <a:extLst>
              <a:ext uri="{FF2B5EF4-FFF2-40B4-BE49-F238E27FC236}">
                <a16:creationId xmlns:a16="http://schemas.microsoft.com/office/drawing/2014/main" id="{46CFDB64-5294-48A0-AAE6-2F27BE227E08}"/>
              </a:ext>
            </a:extLst>
          </p:cNvPr>
          <p:cNvPicPr>
            <a:picLocks noChangeAspect="1"/>
          </p:cNvPicPr>
          <p:nvPr/>
        </p:nvPicPr>
        <p:blipFill>
          <a:blip r:embed="rId2"/>
          <a:stretch>
            <a:fillRect/>
          </a:stretch>
        </p:blipFill>
        <p:spPr>
          <a:xfrm>
            <a:off x="204076" y="508001"/>
            <a:ext cx="11791915" cy="5689600"/>
          </a:xfrm>
          <a:prstGeom prst="rect">
            <a:avLst/>
          </a:prstGeom>
        </p:spPr>
      </p:pic>
    </p:spTree>
    <p:extLst>
      <p:ext uri="{BB962C8B-B14F-4D97-AF65-F5344CB8AC3E}">
        <p14:creationId xmlns:p14="http://schemas.microsoft.com/office/powerpoint/2010/main" val="4002051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24" name="TextBox 23">
            <a:extLst>
              <a:ext uri="{FF2B5EF4-FFF2-40B4-BE49-F238E27FC236}">
                <a16:creationId xmlns:a16="http://schemas.microsoft.com/office/drawing/2014/main" id="{F1C7061A-2226-4F7D-B8A4-D91780966683}"/>
              </a:ext>
            </a:extLst>
          </p:cNvPr>
          <p:cNvSpPr txBox="1"/>
          <p:nvPr/>
        </p:nvSpPr>
        <p:spPr>
          <a:xfrm>
            <a:off x="323272" y="1344826"/>
            <a:ext cx="11563928"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mokiniams sudaromos sąlygos išsiaiškinti sveikos gyvensenos, fizinio aktyvumo ir asmeninės gerovės sąsajas, formuotis sveikos gyvensenos nuostatas; mokiniai skatinami prisiimti atsakomybę už savo veiksmus ir įsivertinti savo poelgių pasekmes sveikatai, gamtinei aplinkai įvairiu mastu; skatinami pasitikėti savo jėgomis, visapusiškai ir lanksčiai reflektuoti bei kūrybiškai taikyti ir turtinti/plėtoti asmenybėje slypinčius išteklius. Veiklos organizuojamos taip, kad mokiniai galėtų ugdytis bendravimo ir bendradarbiavimo įgūdžius.</a:t>
            </a: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7C95AA3-404B-40D2-9D17-489BF8EB08A2}"/>
              </a:ext>
            </a:extLst>
          </p:cNvPr>
          <p:cNvSpPr txBox="1"/>
          <p:nvPr/>
        </p:nvSpPr>
        <p:spPr>
          <a:xfrm>
            <a:off x="323272" y="358229"/>
            <a:ext cx="988563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SOCIALINĖ, EMOCINĖ IR SVEIKOS GYVENSENOS </a:t>
            </a:r>
            <a:b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KOMPETENCIJA</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37CF5D4-A117-43C9-859C-BF4981E614A3}"/>
              </a:ext>
            </a:extLst>
          </p:cNvPr>
          <p:cNvSpPr txBox="1"/>
          <p:nvPr/>
        </p:nvSpPr>
        <p:spPr>
          <a:xfrm>
            <a:off x="397163" y="3662509"/>
            <a:ext cx="1156392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Savimonė ir savitvardos įgūdžiai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Empatiškas socialinis sąmoningumas ir teigiamų santykių kūrimas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Atsakingas sprendimų priėmimas ir elgesys, įvertinant pasekmes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Rūpinimasis sveikata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422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5F28B-CE15-4099-894B-5C5F98A05E39}"/>
              </a:ext>
            </a:extLst>
          </p:cNvPr>
          <p:cNvPicPr>
            <a:picLocks noChangeAspect="1"/>
          </p:cNvPicPr>
          <p:nvPr/>
        </p:nvPicPr>
        <p:blipFill>
          <a:blip r:embed="rId2"/>
          <a:stretch>
            <a:fillRect/>
          </a:stretch>
        </p:blipFill>
        <p:spPr>
          <a:xfrm>
            <a:off x="463857" y="914400"/>
            <a:ext cx="10986947" cy="4905375"/>
          </a:xfrm>
          <a:prstGeom prst="rect">
            <a:avLst/>
          </a:prstGeom>
        </p:spPr>
      </p:pic>
    </p:spTree>
    <p:extLst>
      <p:ext uri="{BB962C8B-B14F-4D97-AF65-F5344CB8AC3E}">
        <p14:creationId xmlns:p14="http://schemas.microsoft.com/office/powerpoint/2010/main" val="2220641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8" name="TextBox 7">
            <a:extLst>
              <a:ext uri="{FF2B5EF4-FFF2-40B4-BE49-F238E27FC236}">
                <a16:creationId xmlns:a16="http://schemas.microsoft.com/office/drawing/2014/main" id="{B6ACEC54-25DB-41E7-825D-D29FC05CFD2D}"/>
              </a:ext>
            </a:extLst>
          </p:cNvPr>
          <p:cNvSpPr txBox="1"/>
          <p:nvPr/>
        </p:nvSpPr>
        <p:spPr>
          <a:xfrm>
            <a:off x="457200" y="465235"/>
            <a:ext cx="11277600"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KOMUNIKAVIMO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Gamtamokslinio ugdymo pamokose veikla organizuojama taip, kad būtų sudaromos galimybės mokiniams kurti, perduoti, suprasti gamtamokslines žinias parenkant įvairias verbalines ir neverbalines priemones ir technologijas; išmokti rasti ir atsirinkti informaciją įvairiuose informacijos šaltiniuose; skirti objektyvią informaciją nuo subjektyvios.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Verbalinio ir neverbalinio pranešimo kūrimas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pateikimas ir komunikacinė sąveika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analizė ir interpretavimas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https://www.countryfile.com/how-to/six-creative-ways-to-connect-with-nature/</a:t>
            </a:r>
            <a:endPar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5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a:xfrm>
            <a:off x="477983" y="212727"/>
            <a:ext cx="10515600" cy="1325563"/>
          </a:xfrm>
        </p:spPr>
        <p:txBody>
          <a:bodyPr>
            <a:noAutofit/>
          </a:bodyPr>
          <a:lstStyle/>
          <a:p>
            <a:r>
              <a:rPr lang="lt-LT" sz="3600" dirty="0"/>
              <a:t>KULTŪRINĖ KOMPETENCIJA</a:t>
            </a:r>
            <a:br>
              <a:rPr lang="lt-LT" sz="2800" dirty="0"/>
            </a:br>
            <a:r>
              <a:rPr lang="lt-LT" sz="2800" dirty="0"/>
              <a:t> </a:t>
            </a:r>
            <a:endParaRPr lang="en-US" sz="3200" dirty="0"/>
          </a:p>
        </p:txBody>
      </p:sp>
      <p:sp>
        <p:nvSpPr>
          <p:cNvPr id="11" name="TextBox 10">
            <a:extLst>
              <a:ext uri="{FF2B5EF4-FFF2-40B4-BE49-F238E27FC236}">
                <a16:creationId xmlns:a16="http://schemas.microsoft.com/office/drawing/2014/main" id="{AF28F0A7-C201-48DC-8DF2-A6BF70CCE437}"/>
              </a:ext>
            </a:extLst>
          </p:cNvPr>
          <p:cNvSpPr txBox="1"/>
          <p:nvPr/>
        </p:nvSpPr>
        <p:spPr>
          <a:xfrm>
            <a:off x="600364" y="1136073"/>
            <a:ext cx="9845963"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Mokiniai nagrinėja gamtos mokslų vystymąsi Lietuvoje ir pasaulyje, susipažįsta su saugomais gamtos objektais, puoselėja pagarbą gyvajai ir negyvajai gamtai, ugdosi atsakomybę už gamtos išteklių naudojimą ir išsaugojimą; etiškai vykdo įvairias veiklas atsižvelgdami į kultūrinius ir </a:t>
            </a:r>
            <a:r>
              <a:rPr kumimoji="0" lang="lt-LT" sz="3200" b="0" i="0" u="none" strike="noStrike" kern="1200" cap="none" spc="0" normalizeH="0" baseline="0" noProof="0" dirty="0" err="1">
                <a:ln>
                  <a:noFill/>
                </a:ln>
                <a:solidFill>
                  <a:prstClr val="black"/>
                </a:solidFill>
                <a:effectLst/>
                <a:uLnTx/>
                <a:uFillTx/>
                <a:latin typeface="Calibri" panose="020F0502020204030204"/>
                <a:ea typeface="+mn-ea"/>
                <a:cs typeface="+mn-cs"/>
              </a:rPr>
              <a:t>subkultūrinius</a:t>
            </a: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veiklos dalyvių ir adresatų skirtumus.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išprusimas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Kultūrinė raiška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sąmoningumas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94719-297C-4ADE-86BD-9B6998DC728B}"/>
              </a:ext>
            </a:extLst>
          </p:cNvPr>
          <p:cNvSpPr>
            <a:spLocks noGrp="1"/>
          </p:cNvSpPr>
          <p:nvPr>
            <p:ph idx="1"/>
          </p:nvPr>
        </p:nvSpPr>
        <p:spPr>
          <a:xfrm>
            <a:off x="496455" y="190788"/>
            <a:ext cx="10515600" cy="529648"/>
          </a:xfrm>
        </p:spPr>
        <p:txBody>
          <a:bodyPr>
            <a:noAutofit/>
          </a:bodyPr>
          <a:lstStyle/>
          <a:p>
            <a:pPr marL="0" indent="0">
              <a:buNone/>
            </a:pPr>
            <a:r>
              <a:rPr lang="lt-LT" sz="3600" dirty="0"/>
              <a:t>SKAITMENINĖ KOMPETENCIJA </a:t>
            </a:r>
          </a:p>
        </p:txBody>
      </p:sp>
      <p:sp>
        <p:nvSpPr>
          <p:cNvPr id="5" name="TextBox 4">
            <a:extLst>
              <a:ext uri="{FF2B5EF4-FFF2-40B4-BE49-F238E27FC236}">
                <a16:creationId xmlns:a16="http://schemas.microsoft.com/office/drawing/2014/main" id="{9A5DC088-6583-4DD1-910B-73E2D2C630A2}"/>
              </a:ext>
            </a:extLst>
          </p:cNvPr>
          <p:cNvSpPr txBox="1"/>
          <p:nvPr/>
        </p:nvSpPr>
        <p:spPr>
          <a:xfrm>
            <a:off x="309418" y="720436"/>
            <a:ext cx="11573164"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gamtos mokslų pamokas veiklos planuojamos ir organizuojamos taip, kad mokiniai atlikdami įvairias užduotis galėtų sumaniai, kūrybiškai ir tikslingai naudotis skaitmeninėmis technologijomis informacijos paieškai, tyrimų, laboratorinių darbų duomenų apdorojimui ir pateikimui, procesų ir reiškinių pažinimui, ir tyrimui, modeliavimui pasitelkiant interaktyvias simuliacijas, pranešimų rengimui, bendravimui ir bendradarbiavimui; skatinamas atsakingas, saugus ir etiškas naudojimasis įvairiais skaitmeniniais įrenginiais, įrankiais, technologijomis ir bendravimas skaitmeninėje erdvėje.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turinys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komunikavimas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Skaitmeninė sauga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0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45A4D86-98F5-4D74-B2FB-AFB91A349A24}"/>
              </a:ext>
            </a:extLst>
          </p:cNvPr>
          <p:cNvPicPr>
            <a:picLocks noChangeAspect="1"/>
          </p:cNvPicPr>
          <p:nvPr/>
        </p:nvPicPr>
        <p:blipFill rotWithShape="1">
          <a:blip r:embed="rId2"/>
          <a:srcRect l="7304" r="3943" b="-2"/>
          <a:stretch/>
        </p:blipFill>
        <p:spPr>
          <a:xfrm>
            <a:off x="4559968" y="10"/>
            <a:ext cx="7632032" cy="6857990"/>
          </a:xfrm>
          <a:prstGeom prst="rect">
            <a:avLst/>
          </a:prstGeom>
        </p:spPr>
      </p:pic>
      <p:sp useBgFill="1">
        <p:nvSpPr>
          <p:cNvPr id="32" name="Freeform: Shape 2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F5F9030-721F-4FEA-8EDA-6A9AD1799204}"/>
              </a:ext>
            </a:extLst>
          </p:cNvPr>
          <p:cNvSpPr>
            <a:spLocks noGrp="1"/>
          </p:cNvSpPr>
          <p:nvPr>
            <p:ph type="title"/>
          </p:nvPr>
        </p:nvSpPr>
        <p:spPr>
          <a:xfrm>
            <a:off x="765051" y="662400"/>
            <a:ext cx="3409200" cy="1492132"/>
          </a:xfrm>
        </p:spPr>
        <p:txBody>
          <a:bodyPr anchor="t">
            <a:normAutofit/>
          </a:bodyPr>
          <a:lstStyle/>
          <a:p>
            <a:r>
              <a:rPr lang="lt-LT"/>
              <a:t>Nemuno </a:t>
            </a:r>
            <a:br>
              <a:rPr lang="lt-LT"/>
            </a:br>
            <a:r>
              <a:rPr lang="lt-LT"/>
              <a:t>delta</a:t>
            </a:r>
            <a:endParaRPr lang="en-US" dirty="0"/>
          </a:p>
        </p:txBody>
      </p:sp>
      <p:sp>
        <p:nvSpPr>
          <p:cNvPr id="33" name="Content Placeholder 8">
            <a:extLst>
              <a:ext uri="{FF2B5EF4-FFF2-40B4-BE49-F238E27FC236}">
                <a16:creationId xmlns:a16="http://schemas.microsoft.com/office/drawing/2014/main" id="{D8BB275C-390C-490D-A865-4163258EF0A1}"/>
              </a:ext>
            </a:extLst>
          </p:cNvPr>
          <p:cNvSpPr>
            <a:spLocks noGrp="1"/>
          </p:cNvSpPr>
          <p:nvPr>
            <p:ph idx="1"/>
          </p:nvPr>
        </p:nvSpPr>
        <p:spPr>
          <a:xfrm>
            <a:off x="765051" y="2286000"/>
            <a:ext cx="3409200" cy="3844800"/>
          </a:xfrm>
        </p:spPr>
        <p:txBody>
          <a:bodyPr>
            <a:normAutofit/>
          </a:bodyPr>
          <a:lstStyle/>
          <a:p>
            <a:endParaRPr lang="en-US" sz="2000">
              <a:solidFill>
                <a:schemeClr val="tx1">
                  <a:alpha val="60000"/>
                </a:schemeClr>
              </a:solidFill>
            </a:endParaRPr>
          </a:p>
        </p:txBody>
      </p:sp>
    </p:spTree>
    <p:extLst>
      <p:ext uri="{BB962C8B-B14F-4D97-AF65-F5344CB8AC3E}">
        <p14:creationId xmlns:p14="http://schemas.microsoft.com/office/powerpoint/2010/main" val="3413060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4781D-AD0A-4D8C-B8AB-194A52883BB0}"/>
              </a:ext>
            </a:extLst>
          </p:cNvPr>
          <p:cNvPicPr>
            <a:picLocks noChangeAspect="1"/>
          </p:cNvPicPr>
          <p:nvPr/>
        </p:nvPicPr>
        <p:blipFill>
          <a:blip r:embed="rId2"/>
          <a:stretch>
            <a:fillRect/>
          </a:stretch>
        </p:blipFill>
        <p:spPr>
          <a:xfrm>
            <a:off x="1152526" y="104207"/>
            <a:ext cx="9432036" cy="6649585"/>
          </a:xfrm>
          <a:prstGeom prst="rect">
            <a:avLst/>
          </a:pr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5" name="Content Placeholder 4">
            <a:extLst>
              <a:ext uri="{FF2B5EF4-FFF2-40B4-BE49-F238E27FC236}">
                <a16:creationId xmlns:a16="http://schemas.microsoft.com/office/drawing/2014/main" id="{0E5E1CFA-5BD3-4004-9EC3-75E1E9F32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18991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3" name="Picture 2">
            <a:extLst>
              <a:ext uri="{FF2B5EF4-FFF2-40B4-BE49-F238E27FC236}">
                <a16:creationId xmlns:a16="http://schemas.microsoft.com/office/drawing/2014/main" id="{C9556BE8-728B-4DE5-A42C-1F32C9A9969B}"/>
              </a:ext>
            </a:extLst>
          </p:cNvPr>
          <p:cNvPicPr>
            <a:picLocks noChangeAspect="1"/>
          </p:cNvPicPr>
          <p:nvPr/>
        </p:nvPicPr>
        <p:blipFill>
          <a:blip r:embed="rId3"/>
          <a:stretch>
            <a:fillRect/>
          </a:stretch>
        </p:blipFill>
        <p:spPr>
          <a:xfrm>
            <a:off x="-206340" y="465235"/>
            <a:ext cx="10057476" cy="5802193"/>
          </a:xfrm>
          <a:prstGeom prst="rect">
            <a:avLst/>
          </a:prstGeom>
        </p:spPr>
      </p:pic>
      <p:sp>
        <p:nvSpPr>
          <p:cNvPr id="11" name="TextBox 10">
            <a:extLst>
              <a:ext uri="{FF2B5EF4-FFF2-40B4-BE49-F238E27FC236}">
                <a16:creationId xmlns:a16="http://schemas.microsoft.com/office/drawing/2014/main" id="{8E079D1C-3D31-415F-B257-DDC17F775A99}"/>
              </a:ext>
            </a:extLst>
          </p:cNvPr>
          <p:cNvSpPr txBox="1"/>
          <p:nvPr/>
        </p:nvSpPr>
        <p:spPr>
          <a:xfrm>
            <a:off x="2209254" y="6363331"/>
            <a:ext cx="6197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https://www.youtube.com/watch?v=5NJizmw4rmk</a:t>
            </a:r>
          </a:p>
        </p:txBody>
      </p:sp>
    </p:spTree>
    <p:extLst>
      <p:ext uri="{BB962C8B-B14F-4D97-AF65-F5344CB8AC3E}">
        <p14:creationId xmlns:p14="http://schemas.microsoft.com/office/powerpoint/2010/main" val="3510613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1543-CC49-42B3-8162-0C1B9BA1E7E6}"/>
              </a:ext>
            </a:extLst>
          </p:cNvPr>
          <p:cNvSpPr>
            <a:spLocks noGrp="1"/>
          </p:cNvSpPr>
          <p:nvPr>
            <p:ph type="title"/>
          </p:nvPr>
        </p:nvSpPr>
        <p:spPr/>
        <p:txBody>
          <a:bodyPr/>
          <a:lstStyle/>
          <a:p>
            <a:pPr algn="ctr"/>
            <a:r>
              <a:rPr lang="lt-LT" dirty="0"/>
              <a:t>Kas čia? </a:t>
            </a:r>
            <a:endParaRPr lang="en-US" dirty="0"/>
          </a:p>
        </p:txBody>
      </p:sp>
      <p:pic>
        <p:nvPicPr>
          <p:cNvPr id="5" name="Content Placeholder 4">
            <a:extLst>
              <a:ext uri="{FF2B5EF4-FFF2-40B4-BE49-F238E27FC236}">
                <a16:creationId xmlns:a16="http://schemas.microsoft.com/office/drawing/2014/main" id="{CE86BA20-2177-4B18-BB3A-5C2C9F5D5A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566" y="1542473"/>
            <a:ext cx="9449826" cy="5315527"/>
          </a:xfrm>
        </p:spPr>
      </p:pic>
    </p:spTree>
    <p:extLst>
      <p:ext uri="{BB962C8B-B14F-4D97-AF65-F5344CB8AC3E}">
        <p14:creationId xmlns:p14="http://schemas.microsoft.com/office/powerpoint/2010/main" val="119363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89560" y="856180"/>
            <a:ext cx="4560584" cy="1128068"/>
          </a:xfrm>
        </p:spPr>
        <p:txBody>
          <a:bodyPr anchor="ctr">
            <a:noAutofit/>
          </a:bodyPr>
          <a:lstStyle/>
          <a:p>
            <a:pPr algn="ctr"/>
            <a:r>
              <a:rPr lang="lt-LT" b="1" dirty="0"/>
              <a:t>DĖKOJU UŽ DĖMESĮ   </a:t>
            </a:r>
            <a:r>
              <a:rPr lang="lt-LT" b="1" dirty="0">
                <a:sym typeface="Wingdings" panose="05000000000000000000" pitchFamily="2" charset="2"/>
              </a:rPr>
              <a:t></a:t>
            </a:r>
            <a:endParaRPr lang="lt-LT" b="1" dirty="0"/>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44FF184-3915-4629-B2C8-1D890B0BE9CA}"/>
              </a:ext>
            </a:extLst>
          </p:cNvPr>
          <p:cNvSpPr>
            <a:spLocks noGrp="1"/>
          </p:cNvSpPr>
          <p:nvPr>
            <p:ph idx="1"/>
          </p:nvPr>
        </p:nvSpPr>
        <p:spPr>
          <a:xfrm>
            <a:off x="590719" y="2330505"/>
            <a:ext cx="4559425" cy="3979585"/>
          </a:xfrm>
        </p:spPr>
        <p:txBody>
          <a:bodyPr anchor="ctr">
            <a:normAutofit/>
          </a:bodyPr>
          <a:lstStyle/>
          <a:p>
            <a:endParaRPr lang="en-US" sz="2000" dirty="0"/>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97EB9477-E15B-4921-B815-C65B1A0A69D5}"/>
              </a:ext>
            </a:extLst>
          </p:cNvPr>
          <p:cNvPicPr>
            <a:picLocks noChangeAspect="1"/>
          </p:cNvPicPr>
          <p:nvPr/>
        </p:nvPicPr>
        <p:blipFill>
          <a:blip r:embed="rId3"/>
          <a:stretch>
            <a:fillRect/>
          </a:stretch>
        </p:blipFill>
        <p:spPr>
          <a:xfrm>
            <a:off x="5873189" y="865748"/>
            <a:ext cx="4690036" cy="5483612"/>
          </a:xfrm>
          <a:prstGeom prst="rect">
            <a:avLst/>
          </a:prstGeom>
        </p:spPr>
      </p:pic>
    </p:spTree>
    <p:extLst>
      <p:ext uri="{BB962C8B-B14F-4D97-AF65-F5344CB8AC3E}">
        <p14:creationId xmlns:p14="http://schemas.microsoft.com/office/powerpoint/2010/main" val="96208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lnSpcReduction="10000"/>
          </a:bodyPr>
          <a:lstStyle/>
          <a:p>
            <a:r>
              <a:rPr lang="lt-LT" sz="1700" dirty="0">
                <a:hlinkClick r:id="rId2"/>
              </a:rPr>
              <a:t>https://www.vle.lt/straipsnis/drageliskiu-lobis/</a:t>
            </a:r>
          </a:p>
          <a:p>
            <a:r>
              <a:rPr lang="lt-LT" sz="1700" dirty="0">
                <a:hlinkClick r:id="rId2"/>
              </a:rPr>
              <a:t>https://justsomething.co/before-and-after-world/</a:t>
            </a:r>
            <a:endParaRPr lang="lt-LT" sz="1700" dirty="0"/>
          </a:p>
          <a:p>
            <a:r>
              <a:rPr lang="en-US" sz="1700" dirty="0" err="1"/>
              <a:t>Bendr</a:t>
            </a:r>
            <a:r>
              <a:rPr lang="lt-LT" sz="1700" dirty="0" err="1"/>
              <a:t>ųjų</a:t>
            </a:r>
            <a:r>
              <a:rPr lang="lt-LT" sz="1700" dirty="0"/>
              <a:t> programų atnaujinimo gairės, 2019 </a:t>
            </a:r>
          </a:p>
          <a:p>
            <a:r>
              <a:rPr lang="lt-LT" sz="1700" dirty="0">
                <a:hlinkClick r:id="rId3"/>
              </a:rPr>
              <a:t>https://www.counselling-directory.org.uk/memberarticles/i-dont-know-who-i-am-anymore-losing-my-identity</a:t>
            </a:r>
            <a:endParaRPr lang="lt-LT" sz="1700" dirty="0"/>
          </a:p>
          <a:p>
            <a:r>
              <a:rPr lang="lt-LT" sz="1700" dirty="0">
                <a:hlinkClick r:id="rId4"/>
              </a:rPr>
              <a:t>http://mindurmarathi.com/how-to-say-in-marathi/nice-to-meet-you-in-marathi/</a:t>
            </a:r>
            <a:endParaRPr lang="lt-LT" sz="1700" dirty="0"/>
          </a:p>
          <a:p>
            <a:r>
              <a:rPr lang="lt-LT" sz="1700" dirty="0">
                <a:hlinkClick r:id="rId5"/>
              </a:rPr>
              <a:t>https://www.miestai.net/forumas/forum/kitos-diskusijos/visuomen%C4%97-ir-%C5%ABkis/14193-lietuvos-etnografiniai-regionai/page7</a:t>
            </a:r>
            <a:endParaRPr lang="lt-LT" sz="1700" dirty="0"/>
          </a:p>
          <a:p>
            <a:r>
              <a:rPr lang="lt-LT" sz="1700" dirty="0">
                <a:hlinkClick r:id="rId6"/>
              </a:rPr>
              <a:t>https://www.mokykla2030.lt/wp-content/uploads/2021/05/Kompetenciju-raiskos-gamtamokslinio-ugdymo-pasiekimu-ir-mokymosi-turinio-sasajos.pdf</a:t>
            </a:r>
            <a:endParaRPr lang="lt-LT" sz="1700" dirty="0"/>
          </a:p>
          <a:p>
            <a:r>
              <a:rPr lang="lt-LT" sz="1700" dirty="0">
                <a:hlinkClick r:id="rId7"/>
              </a:rPr>
              <a:t>https://www.emokykla.lt/upload/EMOKYKLA/BP/2021-11-03/Rekomendacijos/Pradinio%20ugdymo%20bendr%C5%B3j%C5%B3%20program%C5%B3%20%C4%AFgyvendinimo%20rekomendacijos.pdf</a:t>
            </a:r>
            <a:endParaRPr lang="lt-LT" sz="1700" dirty="0"/>
          </a:p>
          <a:p>
            <a:r>
              <a:rPr lang="lt-LT" sz="1700" dirty="0">
                <a:hlinkClick r:id="rId8"/>
              </a:rPr>
              <a:t>https://e-seimas.lrs.lt/portal/legalAct/lt/TAD/481fb7d0a82611e59010bea026bdb259/ejTyNDsnvQ</a:t>
            </a:r>
            <a:endParaRPr lang="lt-LT" sz="1700" dirty="0"/>
          </a:p>
          <a:p>
            <a:r>
              <a:rPr lang="lt-LT" sz="1700" dirty="0">
                <a:hlinkClick r:id="rId9"/>
              </a:rPr>
              <a:t>http://www.nmva.smm.lt/</a:t>
            </a:r>
            <a:r>
              <a:rPr lang="lt-LT" sz="1700" dirty="0" err="1">
                <a:hlinkClick r:id="rId9"/>
              </a:rPr>
              <a:t>wp-content</a:t>
            </a:r>
            <a:r>
              <a:rPr lang="lt-LT" sz="1700" dirty="0">
                <a:hlinkClick r:id="rId9"/>
              </a:rPr>
              <a:t>/</a:t>
            </a:r>
            <a:r>
              <a:rPr lang="lt-LT" sz="1700" dirty="0" err="1">
                <a:hlinkClick r:id="rId9"/>
              </a:rPr>
              <a:t>uploads</a:t>
            </a:r>
            <a:r>
              <a:rPr lang="lt-LT" sz="1700" dirty="0">
                <a:hlinkClick r:id="rId9"/>
              </a:rPr>
              <a:t>/2015/08/GM_koncepcija_11-121-V.V..pdf</a:t>
            </a:r>
            <a:endParaRPr lang="lt-LT" sz="1700" dirty="0"/>
          </a:p>
          <a:p>
            <a:endParaRPr lang="lt-LT" sz="1700" dirty="0"/>
          </a:p>
          <a:p>
            <a:endParaRPr lang="lt-LT" sz="1700" dirty="0"/>
          </a:p>
          <a:p>
            <a:endParaRPr lang="lt-LT" sz="1700" dirty="0"/>
          </a:p>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10"/>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249869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17960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84118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ice to meet you in marathi">
            <a:extLst>
              <a:ext uri="{FF2B5EF4-FFF2-40B4-BE49-F238E27FC236}">
                <a16:creationId xmlns:a16="http://schemas.microsoft.com/office/drawing/2014/main" id="{6DCB5B92-16A3-4CB3-BC84-CCC47E5D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24" b="15251"/>
          <a:stretch/>
        </p:blipFill>
        <p:spPr bwMode="auto">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49313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42A315E2-6648-4856-B429-63F3A6FBF5AD}"/>
              </a:ext>
            </a:extLst>
          </p:cNvPr>
          <p:cNvPicPr>
            <a:picLocks noChangeAspect="1"/>
          </p:cNvPicPr>
          <p:nvPr/>
        </p:nvPicPr>
        <p:blipFill rotWithShape="1">
          <a:blip r:embed="rId2"/>
          <a:srcRect t="13564" b="43241"/>
          <a:stretch/>
        </p:blipFill>
        <p:spPr>
          <a:xfrm>
            <a:off x="-2265046" y="896838"/>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6" name="Rectangle 5">
            <a:extLst>
              <a:ext uri="{FF2B5EF4-FFF2-40B4-BE49-F238E27FC236}">
                <a16:creationId xmlns:a16="http://schemas.microsoft.com/office/drawing/2014/main" id="{AB609F78-CD5E-4BB9-BD4F-5909DE7C7563}"/>
              </a:ext>
            </a:extLst>
          </p:cNvPr>
          <p:cNvSpPr/>
          <p:nvPr/>
        </p:nvSpPr>
        <p:spPr>
          <a:xfrm>
            <a:off x="5279338" y="1012954"/>
            <a:ext cx="6912662" cy="5693866"/>
          </a:xfrm>
          <a:prstGeom prst="rect">
            <a:avLst/>
          </a:prstGeom>
          <a:noFill/>
        </p:spPr>
        <p:txBody>
          <a:bodyPr wrap="none" lIns="91440" tIns="45720" rIns="91440" bIns="45720">
            <a:spAutoFit/>
          </a:bodyPr>
          <a:lstStyle/>
          <a:p>
            <a:pPr algn="ctr"/>
            <a:r>
              <a:rPr lang="lt-LT" sz="2800" b="0" cap="none" spc="0" dirty="0">
                <a:ln w="0"/>
                <a:solidFill>
                  <a:schemeClr val="tx1"/>
                </a:solidFill>
                <a:effectLst>
                  <a:outerShdw blurRad="38100" dist="19050" dir="2700000" algn="tl" rotWithShape="0">
                    <a:schemeClr val="dk1">
                      <a:alpha val="40000"/>
                    </a:schemeClr>
                  </a:outerShdw>
                </a:effectLst>
              </a:rPr>
              <a:t>PROJEKTO METODININKĖ</a:t>
            </a:r>
          </a:p>
          <a:p>
            <a:pPr algn="ctr"/>
            <a:r>
              <a:rPr lang="lt-LT" sz="2800" dirty="0">
                <a:ln w="0"/>
                <a:effectLst>
                  <a:outerShdw blurRad="38100" dist="19050" dir="2700000" algn="tl" rotWithShape="0">
                    <a:schemeClr val="dk1">
                      <a:alpha val="40000"/>
                    </a:schemeClr>
                  </a:outerShdw>
                </a:effectLst>
              </a:rPr>
              <a:t>GEOGRAFIJOS MOKYTOJA </a:t>
            </a:r>
          </a:p>
          <a:p>
            <a:pPr algn="ctr"/>
            <a:r>
              <a:rPr lang="lt-LT" sz="2800" dirty="0">
                <a:ln w="0"/>
                <a:effectLst>
                  <a:outerShdw blurRad="38100" dist="19050" dir="2700000" algn="tl" rotWithShape="0">
                    <a:schemeClr val="dk1">
                      <a:alpha val="40000"/>
                    </a:schemeClr>
                  </a:outerShdw>
                </a:effectLst>
              </a:rPr>
              <a:t>VADOVĖLIŲ BENDRAAUTORĖ </a:t>
            </a:r>
          </a:p>
          <a:p>
            <a:pPr algn="ctr"/>
            <a:r>
              <a:rPr lang="lt-LT" sz="2800" b="0" cap="none" spc="0" dirty="0">
                <a:ln w="0"/>
                <a:solidFill>
                  <a:schemeClr val="tx1"/>
                </a:solidFill>
                <a:effectLst>
                  <a:outerShdw blurRad="38100" dist="19050" dir="2700000" algn="tl" rotWithShape="0">
                    <a:schemeClr val="dk1">
                      <a:alpha val="40000"/>
                    </a:schemeClr>
                  </a:outerShdw>
                </a:effectLst>
              </a:rPr>
              <a:t>GIDĖ</a:t>
            </a:r>
          </a:p>
          <a:p>
            <a:pPr algn="ctr"/>
            <a:r>
              <a:rPr lang="lt-LT" sz="2800" dirty="0">
                <a:ln w="0"/>
                <a:effectLst>
                  <a:outerShdw blurRad="38100" dist="19050" dir="2700000" algn="tl" rotWithShape="0">
                    <a:schemeClr val="dk1">
                      <a:alpha val="40000"/>
                    </a:schemeClr>
                  </a:outerShdw>
                </a:effectLst>
              </a:rPr>
              <a:t>KELIONIŲ ORGANIZATORĖ </a:t>
            </a:r>
          </a:p>
          <a:p>
            <a:pPr algn="ctr"/>
            <a:r>
              <a:rPr lang="lt-LT" sz="2800" dirty="0">
                <a:ln w="0"/>
                <a:effectLst>
                  <a:outerShdw blurRad="38100" dist="19050" dir="2700000" algn="tl" rotWithShape="0">
                    <a:schemeClr val="dk1">
                      <a:alpha val="40000"/>
                    </a:schemeClr>
                  </a:outerShdw>
                </a:effectLst>
              </a:rPr>
              <a:t>SKAITMENINIŲ PRIEMONIŲ KŪRĖJA</a:t>
            </a:r>
          </a:p>
          <a:p>
            <a:pPr algn="ctr"/>
            <a:r>
              <a:rPr lang="lt-LT" sz="2800" dirty="0">
                <a:ln w="0"/>
                <a:effectLst>
                  <a:outerShdw blurRad="38100" dist="19050" dir="2700000" algn="tl" rotWithShape="0">
                    <a:schemeClr val="dk1">
                      <a:alpha val="40000"/>
                    </a:schemeClr>
                  </a:outerShdw>
                </a:effectLst>
              </a:rPr>
              <a:t>ORIENTACININKĖ </a:t>
            </a:r>
          </a:p>
          <a:p>
            <a:pPr algn="ctr"/>
            <a:r>
              <a:rPr lang="lt-LT" sz="2800" dirty="0">
                <a:ln w="0"/>
                <a:effectLst>
                  <a:outerShdw blurRad="38100" dist="19050" dir="2700000" algn="tl" rotWithShape="0">
                    <a:schemeClr val="dk1">
                      <a:alpha val="40000"/>
                    </a:schemeClr>
                  </a:outerShdw>
                </a:effectLst>
              </a:rPr>
              <a:t>KELIAUTOJA/ŽYGEIVĖ </a:t>
            </a:r>
          </a:p>
          <a:p>
            <a:pPr algn="ctr"/>
            <a:r>
              <a:rPr lang="lt-LT" sz="2800" dirty="0">
                <a:ln w="0"/>
                <a:effectLst>
                  <a:outerShdw blurRad="38100" dist="19050" dir="2700000" algn="tl" rotWithShape="0">
                    <a:schemeClr val="dk1">
                      <a:alpha val="40000"/>
                    </a:schemeClr>
                  </a:outerShdw>
                </a:effectLst>
              </a:rPr>
              <a:t>THINKING SCHOOLS INTERNATIONAL LEKTORĖ</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20 METŲ STAŽAS </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DZŪKIJA</a:t>
            </a:r>
          </a:p>
          <a:p>
            <a:pPr algn="ctr"/>
            <a:r>
              <a:rPr lang="lt-LT" sz="2800" dirty="0">
                <a:ln w="0"/>
                <a:effectLst>
                  <a:outerShdw blurRad="38100" dist="19050" dir="2700000" algn="tl" rotWithShape="0">
                    <a:schemeClr val="dk1">
                      <a:alpha val="40000"/>
                    </a:schemeClr>
                  </a:outerShdw>
                </a:effectLst>
              </a:rPr>
              <a:t> </a:t>
            </a:r>
          </a:p>
          <a:p>
            <a:pPr algn="ctr"/>
            <a:r>
              <a:rPr lang="lt-LT" sz="2800" b="0" cap="none" spc="0" dirty="0">
                <a:ln w="0"/>
                <a:solidFill>
                  <a:schemeClr val="tx1"/>
                </a:solidFill>
                <a:effectLst>
                  <a:outerShdw blurRad="38100" dist="19050" dir="2700000" algn="tl" rotWithShape="0">
                    <a:schemeClr val="dk1">
                      <a:alpha val="40000"/>
                    </a:schemeClr>
                  </a:outerShdw>
                </a:effectLst>
              </a:rPr>
              <a:t> </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3868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normAutofit/>
          </a:bodyPr>
          <a:lstStyle/>
          <a:p>
            <a:r>
              <a:rPr lang="lt-LT" sz="3200" b="1" dirty="0"/>
              <a:t>DALYVIŲ GEOGRAFIJA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7F0A38CF-E9D9-4345-8DB6-D43B9BD4E5F2}"/>
              </a:ext>
            </a:extLst>
          </p:cNvPr>
          <p:cNvPicPr>
            <a:picLocks noChangeAspect="1"/>
          </p:cNvPicPr>
          <p:nvPr/>
        </p:nvPicPr>
        <p:blipFill>
          <a:blip r:embed="rId3"/>
          <a:stretch>
            <a:fillRect/>
          </a:stretch>
        </p:blipFill>
        <p:spPr>
          <a:xfrm>
            <a:off x="2037088" y="1510862"/>
            <a:ext cx="6742760" cy="4980864"/>
          </a:xfrm>
          <a:prstGeom prst="rect">
            <a:avLst/>
          </a:prstGeom>
        </p:spPr>
      </p:pic>
    </p:spTree>
    <p:extLst>
      <p:ext uri="{BB962C8B-B14F-4D97-AF65-F5344CB8AC3E}">
        <p14:creationId xmlns:p14="http://schemas.microsoft.com/office/powerpoint/2010/main" val="249955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3345005" y="267682"/>
            <a:ext cx="5561938" cy="2513516"/>
          </a:xfrm>
        </p:spPr>
        <p:txBody>
          <a:bodyPr vert="horz" lIns="91440" tIns="45720" rIns="91440" bIns="45720" rtlCol="0" anchor="b">
            <a:normAutofit/>
          </a:bodyPr>
          <a:lstStyle/>
          <a:p>
            <a:pPr algn="ctr"/>
            <a:r>
              <a:rPr lang="en-US" sz="6000" b="1" kern="1200" dirty="0" err="1">
                <a:solidFill>
                  <a:schemeClr val="tx1"/>
                </a:solidFill>
                <a:latin typeface="+mj-lt"/>
                <a:ea typeface="+mj-ea"/>
                <a:cs typeface="+mj-cs"/>
              </a:rPr>
              <a:t>Seminaro</a:t>
            </a:r>
            <a:r>
              <a:rPr lang="en-US" sz="6000" b="1" kern="1200" dirty="0">
                <a:solidFill>
                  <a:schemeClr val="tx1"/>
                </a:solidFill>
                <a:latin typeface="+mj-lt"/>
                <a:ea typeface="+mj-ea"/>
                <a:cs typeface="+mj-cs"/>
              </a:rPr>
              <a:t> </a:t>
            </a:r>
            <a:r>
              <a:rPr lang="en-US" sz="6000" b="1" kern="1200" dirty="0" err="1">
                <a:solidFill>
                  <a:schemeClr val="tx1"/>
                </a:solidFill>
                <a:latin typeface="+mj-lt"/>
                <a:ea typeface="+mj-ea"/>
                <a:cs typeface="+mj-cs"/>
              </a:rPr>
              <a:t>tikslas</a:t>
            </a:r>
            <a:endParaRPr lang="en-US" sz="60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2340864" y="3112814"/>
            <a:ext cx="7231761" cy="2364061"/>
          </a:xfrm>
        </p:spPr>
        <p:txBody>
          <a:bodyPr vert="horz" lIns="91440" tIns="45720" rIns="91440" bIns="45720" rtlCol="0">
            <a:normAutofit/>
          </a:bodyPr>
          <a:lstStyle/>
          <a:p>
            <a:pPr marL="0" indent="0" algn="ctr">
              <a:buNone/>
            </a:pPr>
            <a:r>
              <a:rPr lang="en-US" sz="3600" kern="1200" dirty="0" err="1">
                <a:solidFill>
                  <a:schemeClr val="tx1"/>
                </a:solidFill>
                <a:latin typeface="+mn-lt"/>
                <a:ea typeface="+mn-ea"/>
                <a:cs typeface="+mn-cs"/>
              </a:rPr>
              <a:t>Padėti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išsiaiškinti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gamtamokslinio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kaitos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siekius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bendrojo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mokykloje</a:t>
            </a:r>
            <a:endParaRPr lang="en-US" sz="3600" kern="1200" dirty="0">
              <a:solidFill>
                <a:schemeClr val="tx1"/>
              </a:solidFill>
              <a:latin typeface="+mn-lt"/>
              <a:ea typeface="+mn-ea"/>
              <a:cs typeface="+mn-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27112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1694</Words>
  <Application>Microsoft Office PowerPoint</Application>
  <PresentationFormat>Widescreen</PresentationFormat>
  <Paragraphs>195</Paragraphs>
  <Slides>56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Calibri</vt:lpstr>
      <vt:lpstr>Calibri Light</vt:lpstr>
      <vt:lpstr>Cambria</vt:lpstr>
      <vt:lpstr>Cavolini</vt:lpstr>
      <vt:lpstr>Garamond</vt:lpstr>
      <vt:lpstr>Open Sans</vt:lpstr>
      <vt:lpstr>Rockwell</vt:lpstr>
      <vt:lpstr>Times New Roman</vt:lpstr>
      <vt:lpstr>Wingdings</vt:lpstr>
      <vt:lpstr>work-sans</vt:lpstr>
      <vt:lpstr>Office Theme</vt:lpstr>
      <vt:lpstr>   Gamtamokslinio ugdymo Bendrųjų ugdymo programų pokyčiai: ugdymo tikslai ir uždaviniai, kompetencijų ugdymas </vt:lpstr>
      <vt:lpstr> </vt:lpstr>
      <vt:lpstr>PowerPoint Presentation</vt:lpstr>
      <vt:lpstr>Gamtamokslinė problema </vt:lpstr>
      <vt:lpstr>Nemuno  delta</vt:lpstr>
      <vt:lpstr>PowerPoint Presentation</vt:lpstr>
      <vt:lpstr>PowerPoint Presentation</vt:lpstr>
      <vt:lpstr>DALYVIŲ GEOGRAFIJA </vt:lpstr>
      <vt:lpstr>Seminaro tikslas</vt:lpstr>
      <vt:lpstr>PowerPoint Presentation</vt:lpstr>
      <vt:lpstr>Bendrųjų ugdymo programų kaita. Kodėl ji būtina? </vt:lpstr>
      <vt:lpstr>KAS SKATINA KAITĄ?</vt:lpstr>
      <vt:lpstr>GEROS MOKYKLOS KONCEPCIJA </vt:lpstr>
      <vt:lpstr>BUP PASKIRTIS </vt:lpstr>
      <vt:lpstr>PowerPoint Presentation</vt:lpstr>
      <vt:lpstr>PowerPoint Presentation</vt:lpstr>
      <vt:lpstr>PowerPoint Presentation</vt:lpstr>
      <vt:lpstr>GAMTAMOKSLINIS  UGDYMAS </vt:lpstr>
      <vt:lpstr>GAMTAMOKSLINIO UGDYMO PASKIRTIS</vt:lpstr>
      <vt:lpstr>PowerPoint Presentation</vt:lpstr>
      <vt:lpstr>PowerPoint Presentation</vt:lpstr>
      <vt:lpstr>GAMTOS RADINIAI IR ŽMOGAUS VEIKLOS RADINIAI   </vt:lpstr>
      <vt:lpstr>PowerPoint Presentation</vt:lpstr>
      <vt:lpstr>PowerPoint Presentation</vt:lpstr>
      <vt:lpstr>GAMTAMOKSLINIO UGDYMO BP POKYČIAI.  KAS NAUJO? </vt:lpstr>
      <vt:lpstr>PowerPoint Presentation</vt:lpstr>
      <vt:lpstr>PowerPoint Presentation</vt:lpstr>
      <vt:lpstr>KAS YRA KOMPETENCIJA?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KŪRYBIŠKUMO KOMPETENCIJA</vt:lpstr>
      <vt:lpstr>https://www.youtube.com/watch?v=F5zg_af9b8c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KULTŪRINĖ KOMPETENCIJA  </vt:lpstr>
      <vt:lpstr>PowerPoint Presentation</vt:lpstr>
      <vt:lpstr>PowerPoint Presentation</vt:lpstr>
      <vt:lpstr>PowerPoint Presentation</vt:lpstr>
      <vt:lpstr>Kas čia? </vt:lpstr>
      <vt:lpstr>DĖKOJU UŽ DĖMESĮ   </vt:lpstr>
      <vt:lpstr>Šaltiniai:</vt:lpstr>
      <vt:lpstr>PowerPoint Presentation</vt:lpstr>
      <vt:lpstr>Šaltiniai: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Block-based Programming Languages</dc:title>
  <dc:creator>Andrew Csizmadia</dc:creator>
  <cp:lastModifiedBy>Rima Bačkienė</cp:lastModifiedBy>
  <cp:revision>116</cp:revision>
  <dcterms:created xsi:type="dcterms:W3CDTF">2018-09-22T10:07:53Z</dcterms:created>
  <dcterms:modified xsi:type="dcterms:W3CDTF">2022-03-23T16:16:35Z</dcterms:modified>
</cp:coreProperties>
</file>